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91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B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>
        <p:scale>
          <a:sx n="88" d="100"/>
          <a:sy n="88" d="100"/>
        </p:scale>
        <p:origin x="148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4426E-3E71-4E4F-A424-4CA3A0079CD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1195208-350D-47C3-B078-6893C9DD5FE0}">
      <dgm:prSet/>
      <dgm:spPr/>
      <dgm:t>
        <a:bodyPr/>
        <a:lstStyle/>
        <a:p>
          <a:r>
            <a:rPr lang="it-IT"/>
            <a:t>1. Aim of the project</a:t>
          </a:r>
          <a:endParaRPr lang="en-US"/>
        </a:p>
      </dgm:t>
    </dgm:pt>
    <dgm:pt modelId="{6131F326-9B6A-431A-B471-BF50A2315401}" type="parTrans" cxnId="{93D5EFB0-7945-4CB0-BDF4-7F12F80DC3D4}">
      <dgm:prSet/>
      <dgm:spPr/>
      <dgm:t>
        <a:bodyPr/>
        <a:lstStyle/>
        <a:p>
          <a:endParaRPr lang="en-US"/>
        </a:p>
      </dgm:t>
    </dgm:pt>
    <dgm:pt modelId="{E685BA22-06F2-4511-B149-26040A03E5B0}" type="sibTrans" cxnId="{93D5EFB0-7945-4CB0-BDF4-7F12F80DC3D4}">
      <dgm:prSet/>
      <dgm:spPr/>
      <dgm:t>
        <a:bodyPr/>
        <a:lstStyle/>
        <a:p>
          <a:endParaRPr lang="en-US"/>
        </a:p>
      </dgm:t>
    </dgm:pt>
    <dgm:pt modelId="{4E30817E-8095-4737-B199-BC9A2F04FE83}">
      <dgm:prSet/>
      <dgm:spPr/>
      <dgm:t>
        <a:bodyPr/>
        <a:lstStyle/>
        <a:p>
          <a:r>
            <a:rPr lang="it-IT"/>
            <a:t>2. Selection of Target Portfolios</a:t>
          </a:r>
          <a:endParaRPr lang="en-US"/>
        </a:p>
      </dgm:t>
    </dgm:pt>
    <dgm:pt modelId="{A621FA7C-FE3C-4EC2-8C2C-A428C883EFAE}" type="parTrans" cxnId="{031E0C94-BFF4-44C9-B51C-B85BFCD32BD7}">
      <dgm:prSet/>
      <dgm:spPr/>
      <dgm:t>
        <a:bodyPr/>
        <a:lstStyle/>
        <a:p>
          <a:endParaRPr lang="en-US"/>
        </a:p>
      </dgm:t>
    </dgm:pt>
    <dgm:pt modelId="{877CE36B-F572-43E4-A680-150176C81CAD}" type="sibTrans" cxnId="{031E0C94-BFF4-44C9-B51C-B85BFCD32BD7}">
      <dgm:prSet/>
      <dgm:spPr/>
      <dgm:t>
        <a:bodyPr/>
        <a:lstStyle/>
        <a:p>
          <a:endParaRPr lang="en-US"/>
        </a:p>
      </dgm:t>
    </dgm:pt>
    <dgm:pt modelId="{DEADD468-E394-4AC1-805A-235CAE440178}">
      <dgm:prSet/>
      <dgm:spPr/>
      <dgm:t>
        <a:bodyPr/>
        <a:lstStyle/>
        <a:p>
          <a:r>
            <a:rPr lang="it-IT"/>
            <a:t>3. Customer Classification</a:t>
          </a:r>
          <a:endParaRPr lang="en-US"/>
        </a:p>
      </dgm:t>
    </dgm:pt>
    <dgm:pt modelId="{D838B177-15F5-448F-BB35-397952722609}" type="parTrans" cxnId="{9B5C965E-B015-49A8-877A-CEFDF9488B93}">
      <dgm:prSet/>
      <dgm:spPr/>
      <dgm:t>
        <a:bodyPr/>
        <a:lstStyle/>
        <a:p>
          <a:endParaRPr lang="en-US"/>
        </a:p>
      </dgm:t>
    </dgm:pt>
    <dgm:pt modelId="{8707B561-3CB7-476A-BEDB-5600DB38DA9D}" type="sibTrans" cxnId="{9B5C965E-B015-49A8-877A-CEFDF9488B93}">
      <dgm:prSet/>
      <dgm:spPr/>
      <dgm:t>
        <a:bodyPr/>
        <a:lstStyle/>
        <a:p>
          <a:endParaRPr lang="en-US"/>
        </a:p>
      </dgm:t>
    </dgm:pt>
    <dgm:pt modelId="{F547C816-DF17-4F9C-97BA-1BBE68E5BCED}">
      <dgm:prSet/>
      <dgm:spPr/>
      <dgm:t>
        <a:bodyPr/>
        <a:lstStyle/>
        <a:p>
          <a:r>
            <a:rPr lang="it-IT"/>
            <a:t>4. Replica Construction</a:t>
          </a:r>
          <a:endParaRPr lang="en-US"/>
        </a:p>
      </dgm:t>
    </dgm:pt>
    <dgm:pt modelId="{33DABC5F-66E8-47CF-B307-2D3DECCCA65C}" type="parTrans" cxnId="{CF22BBDD-5E4F-4EC0-ACD0-0C1298E6AF1B}">
      <dgm:prSet/>
      <dgm:spPr/>
      <dgm:t>
        <a:bodyPr/>
        <a:lstStyle/>
        <a:p>
          <a:endParaRPr lang="en-US"/>
        </a:p>
      </dgm:t>
    </dgm:pt>
    <dgm:pt modelId="{DBF127D0-67FC-476B-A283-CB6858DCEB84}" type="sibTrans" cxnId="{CF22BBDD-5E4F-4EC0-ACD0-0C1298E6AF1B}">
      <dgm:prSet/>
      <dgm:spPr/>
      <dgm:t>
        <a:bodyPr/>
        <a:lstStyle/>
        <a:p>
          <a:endParaRPr lang="en-US"/>
        </a:p>
      </dgm:t>
    </dgm:pt>
    <dgm:pt modelId="{5DABA818-9AB2-46C1-9B45-83A8C5A2DFFB}">
      <dgm:prSet/>
      <dgm:spPr/>
      <dgm:t>
        <a:bodyPr/>
        <a:lstStyle/>
        <a:p>
          <a:r>
            <a:rPr lang="it-IT"/>
            <a:t>5. Anomaly Detection</a:t>
          </a:r>
          <a:endParaRPr lang="en-US"/>
        </a:p>
      </dgm:t>
    </dgm:pt>
    <dgm:pt modelId="{8CF80FC4-99D4-481B-8016-8203CF7FB8FD}" type="parTrans" cxnId="{FB1A8299-D4AD-40ED-B7D7-06A8282B639F}">
      <dgm:prSet/>
      <dgm:spPr/>
      <dgm:t>
        <a:bodyPr/>
        <a:lstStyle/>
        <a:p>
          <a:endParaRPr lang="en-US"/>
        </a:p>
      </dgm:t>
    </dgm:pt>
    <dgm:pt modelId="{5014A079-5183-4606-92E2-651AFC3550BE}" type="sibTrans" cxnId="{FB1A8299-D4AD-40ED-B7D7-06A8282B639F}">
      <dgm:prSet/>
      <dgm:spPr/>
      <dgm:t>
        <a:bodyPr/>
        <a:lstStyle/>
        <a:p>
          <a:endParaRPr lang="en-US"/>
        </a:p>
      </dgm:t>
    </dgm:pt>
    <dgm:pt modelId="{FE9EDD6E-4289-45EF-AAC4-FCEF066EBED2}">
      <dgm:prSet/>
      <dgm:spPr/>
      <dgm:t>
        <a:bodyPr/>
        <a:lstStyle/>
        <a:p>
          <a:r>
            <a:rPr lang="it-IT"/>
            <a:t>6. Recommender System</a:t>
          </a:r>
          <a:endParaRPr lang="en-US"/>
        </a:p>
      </dgm:t>
    </dgm:pt>
    <dgm:pt modelId="{D7013969-96B7-4B2B-A94F-9D85C297F9C4}" type="parTrans" cxnId="{1E99F848-F7A9-4A9D-AC21-90757E83DA5D}">
      <dgm:prSet/>
      <dgm:spPr/>
      <dgm:t>
        <a:bodyPr/>
        <a:lstStyle/>
        <a:p>
          <a:endParaRPr lang="en-US"/>
        </a:p>
      </dgm:t>
    </dgm:pt>
    <dgm:pt modelId="{3DE4659E-B0AE-48D2-93C6-4A4E26DB3FA7}" type="sibTrans" cxnId="{1E99F848-F7A9-4A9D-AC21-90757E83DA5D}">
      <dgm:prSet/>
      <dgm:spPr/>
      <dgm:t>
        <a:bodyPr/>
        <a:lstStyle/>
        <a:p>
          <a:endParaRPr lang="en-US"/>
        </a:p>
      </dgm:t>
    </dgm:pt>
    <dgm:pt modelId="{C9A2ECC3-4EF9-44FF-8196-87601AA645B1}">
      <dgm:prSet/>
      <dgm:spPr/>
      <dgm:t>
        <a:bodyPr/>
        <a:lstStyle/>
        <a:p>
          <a:r>
            <a:rPr lang="it-IT"/>
            <a:t>7. WebApp</a:t>
          </a:r>
          <a:endParaRPr lang="en-US"/>
        </a:p>
      </dgm:t>
    </dgm:pt>
    <dgm:pt modelId="{1600A13A-D4A8-46B2-941A-2094F27496C9}" type="parTrans" cxnId="{6BB9C2D1-78CF-4A28-B2EA-D7A9BD19E222}">
      <dgm:prSet/>
      <dgm:spPr/>
      <dgm:t>
        <a:bodyPr/>
        <a:lstStyle/>
        <a:p>
          <a:endParaRPr lang="en-US"/>
        </a:p>
      </dgm:t>
    </dgm:pt>
    <dgm:pt modelId="{3946F5D2-D509-4542-AD29-65BF5A889402}" type="sibTrans" cxnId="{6BB9C2D1-78CF-4A28-B2EA-D7A9BD19E222}">
      <dgm:prSet/>
      <dgm:spPr/>
      <dgm:t>
        <a:bodyPr/>
        <a:lstStyle/>
        <a:p>
          <a:endParaRPr lang="en-US"/>
        </a:p>
      </dgm:t>
    </dgm:pt>
    <dgm:pt modelId="{ABAEC5BA-2FA1-6842-B6ED-2A68A983EC93}" type="pres">
      <dgm:prSet presAssocID="{5C04426E-3E71-4E4F-A424-4CA3A0079CDA}" presName="vert0" presStyleCnt="0">
        <dgm:presLayoutVars>
          <dgm:dir/>
          <dgm:animOne val="branch"/>
          <dgm:animLvl val="lvl"/>
        </dgm:presLayoutVars>
      </dgm:prSet>
      <dgm:spPr/>
    </dgm:pt>
    <dgm:pt modelId="{010FBD5C-EDB5-8341-901D-9396E3758DCC}" type="pres">
      <dgm:prSet presAssocID="{41195208-350D-47C3-B078-6893C9DD5FE0}" presName="thickLine" presStyleLbl="alignNode1" presStyleIdx="0" presStyleCnt="7"/>
      <dgm:spPr/>
    </dgm:pt>
    <dgm:pt modelId="{C292E5A5-DE14-874A-AD5E-F28DD44D8D36}" type="pres">
      <dgm:prSet presAssocID="{41195208-350D-47C3-B078-6893C9DD5FE0}" presName="horz1" presStyleCnt="0"/>
      <dgm:spPr/>
    </dgm:pt>
    <dgm:pt modelId="{BFA74C63-79B0-4E41-B636-80B36D566242}" type="pres">
      <dgm:prSet presAssocID="{41195208-350D-47C3-B078-6893C9DD5FE0}" presName="tx1" presStyleLbl="revTx" presStyleIdx="0" presStyleCnt="7"/>
      <dgm:spPr/>
    </dgm:pt>
    <dgm:pt modelId="{C4F70B2E-82B1-034F-8D49-8D2B5C6695FF}" type="pres">
      <dgm:prSet presAssocID="{41195208-350D-47C3-B078-6893C9DD5FE0}" presName="vert1" presStyleCnt="0"/>
      <dgm:spPr/>
    </dgm:pt>
    <dgm:pt modelId="{471B6786-D043-5947-95A6-ACF0B1A509E0}" type="pres">
      <dgm:prSet presAssocID="{4E30817E-8095-4737-B199-BC9A2F04FE83}" presName="thickLine" presStyleLbl="alignNode1" presStyleIdx="1" presStyleCnt="7"/>
      <dgm:spPr/>
    </dgm:pt>
    <dgm:pt modelId="{78CA12F0-1AA2-1C41-8796-553A13584BF8}" type="pres">
      <dgm:prSet presAssocID="{4E30817E-8095-4737-B199-BC9A2F04FE83}" presName="horz1" presStyleCnt="0"/>
      <dgm:spPr/>
    </dgm:pt>
    <dgm:pt modelId="{11674B83-C8CF-A140-BB22-4FBEDC25EF0E}" type="pres">
      <dgm:prSet presAssocID="{4E30817E-8095-4737-B199-BC9A2F04FE83}" presName="tx1" presStyleLbl="revTx" presStyleIdx="1" presStyleCnt="7"/>
      <dgm:spPr/>
    </dgm:pt>
    <dgm:pt modelId="{FA854A4C-217C-A240-92ED-3FE8C0EB2863}" type="pres">
      <dgm:prSet presAssocID="{4E30817E-8095-4737-B199-BC9A2F04FE83}" presName="vert1" presStyleCnt="0"/>
      <dgm:spPr/>
    </dgm:pt>
    <dgm:pt modelId="{8CAB2858-DF14-164D-9C42-6F049E5FAB1E}" type="pres">
      <dgm:prSet presAssocID="{DEADD468-E394-4AC1-805A-235CAE440178}" presName="thickLine" presStyleLbl="alignNode1" presStyleIdx="2" presStyleCnt="7"/>
      <dgm:spPr/>
    </dgm:pt>
    <dgm:pt modelId="{AE427178-5010-5343-805A-55575243AB1F}" type="pres">
      <dgm:prSet presAssocID="{DEADD468-E394-4AC1-805A-235CAE440178}" presName="horz1" presStyleCnt="0"/>
      <dgm:spPr/>
    </dgm:pt>
    <dgm:pt modelId="{CFE0A05D-D225-EB4D-B02E-E813035D5CE6}" type="pres">
      <dgm:prSet presAssocID="{DEADD468-E394-4AC1-805A-235CAE440178}" presName="tx1" presStyleLbl="revTx" presStyleIdx="2" presStyleCnt="7"/>
      <dgm:spPr/>
    </dgm:pt>
    <dgm:pt modelId="{8BDF90A5-4308-8245-8709-E7A84031ABAB}" type="pres">
      <dgm:prSet presAssocID="{DEADD468-E394-4AC1-805A-235CAE440178}" presName="vert1" presStyleCnt="0"/>
      <dgm:spPr/>
    </dgm:pt>
    <dgm:pt modelId="{3EBC8055-90A4-7642-A16C-1C0F5A63839C}" type="pres">
      <dgm:prSet presAssocID="{F547C816-DF17-4F9C-97BA-1BBE68E5BCED}" presName="thickLine" presStyleLbl="alignNode1" presStyleIdx="3" presStyleCnt="7"/>
      <dgm:spPr/>
    </dgm:pt>
    <dgm:pt modelId="{57B376D3-E731-1649-A9C0-F7D2BF21ACAC}" type="pres">
      <dgm:prSet presAssocID="{F547C816-DF17-4F9C-97BA-1BBE68E5BCED}" presName="horz1" presStyleCnt="0"/>
      <dgm:spPr/>
    </dgm:pt>
    <dgm:pt modelId="{7959198E-DFA2-5F46-A0C8-48CD1B091330}" type="pres">
      <dgm:prSet presAssocID="{F547C816-DF17-4F9C-97BA-1BBE68E5BCED}" presName="tx1" presStyleLbl="revTx" presStyleIdx="3" presStyleCnt="7"/>
      <dgm:spPr/>
    </dgm:pt>
    <dgm:pt modelId="{7C5DB14C-AE1C-C842-9E15-4AE8148E6DA4}" type="pres">
      <dgm:prSet presAssocID="{F547C816-DF17-4F9C-97BA-1BBE68E5BCED}" presName="vert1" presStyleCnt="0"/>
      <dgm:spPr/>
    </dgm:pt>
    <dgm:pt modelId="{6FAD49BA-17E0-3C4B-BA42-C87D62562F4D}" type="pres">
      <dgm:prSet presAssocID="{5DABA818-9AB2-46C1-9B45-83A8C5A2DFFB}" presName="thickLine" presStyleLbl="alignNode1" presStyleIdx="4" presStyleCnt="7"/>
      <dgm:spPr/>
    </dgm:pt>
    <dgm:pt modelId="{51E01A94-EAA5-3D42-999F-E48D28BDB38C}" type="pres">
      <dgm:prSet presAssocID="{5DABA818-9AB2-46C1-9B45-83A8C5A2DFFB}" presName="horz1" presStyleCnt="0"/>
      <dgm:spPr/>
    </dgm:pt>
    <dgm:pt modelId="{867B0DAE-8025-224D-90A5-679F8BB79427}" type="pres">
      <dgm:prSet presAssocID="{5DABA818-9AB2-46C1-9B45-83A8C5A2DFFB}" presName="tx1" presStyleLbl="revTx" presStyleIdx="4" presStyleCnt="7"/>
      <dgm:spPr/>
    </dgm:pt>
    <dgm:pt modelId="{290F079B-1A6F-8640-B282-779382742F71}" type="pres">
      <dgm:prSet presAssocID="{5DABA818-9AB2-46C1-9B45-83A8C5A2DFFB}" presName="vert1" presStyleCnt="0"/>
      <dgm:spPr/>
    </dgm:pt>
    <dgm:pt modelId="{4691DC77-D834-834E-AB16-DFB6BA318225}" type="pres">
      <dgm:prSet presAssocID="{FE9EDD6E-4289-45EF-AAC4-FCEF066EBED2}" presName="thickLine" presStyleLbl="alignNode1" presStyleIdx="5" presStyleCnt="7"/>
      <dgm:spPr/>
    </dgm:pt>
    <dgm:pt modelId="{C01CACA0-31FF-924D-B724-BDEF205A3559}" type="pres">
      <dgm:prSet presAssocID="{FE9EDD6E-4289-45EF-AAC4-FCEF066EBED2}" presName="horz1" presStyleCnt="0"/>
      <dgm:spPr/>
    </dgm:pt>
    <dgm:pt modelId="{7C73AB7D-568A-794F-BAC0-E34A7B9FE80F}" type="pres">
      <dgm:prSet presAssocID="{FE9EDD6E-4289-45EF-AAC4-FCEF066EBED2}" presName="tx1" presStyleLbl="revTx" presStyleIdx="5" presStyleCnt="7"/>
      <dgm:spPr/>
    </dgm:pt>
    <dgm:pt modelId="{6D11A89C-B4CC-A84F-A044-F0840A0ADC39}" type="pres">
      <dgm:prSet presAssocID="{FE9EDD6E-4289-45EF-AAC4-FCEF066EBED2}" presName="vert1" presStyleCnt="0"/>
      <dgm:spPr/>
    </dgm:pt>
    <dgm:pt modelId="{71681F50-5EB0-574D-A175-A144737610B4}" type="pres">
      <dgm:prSet presAssocID="{C9A2ECC3-4EF9-44FF-8196-87601AA645B1}" presName="thickLine" presStyleLbl="alignNode1" presStyleIdx="6" presStyleCnt="7"/>
      <dgm:spPr/>
    </dgm:pt>
    <dgm:pt modelId="{BE40DF6E-9FD9-B444-8A97-838F5137BB9A}" type="pres">
      <dgm:prSet presAssocID="{C9A2ECC3-4EF9-44FF-8196-87601AA645B1}" presName="horz1" presStyleCnt="0"/>
      <dgm:spPr/>
    </dgm:pt>
    <dgm:pt modelId="{DB01AD9D-7B03-D446-B33F-DFAF9B1287AD}" type="pres">
      <dgm:prSet presAssocID="{C9A2ECC3-4EF9-44FF-8196-87601AA645B1}" presName="tx1" presStyleLbl="revTx" presStyleIdx="6" presStyleCnt="7"/>
      <dgm:spPr/>
    </dgm:pt>
    <dgm:pt modelId="{0E79E94A-9608-2D43-9675-E647E155CC9D}" type="pres">
      <dgm:prSet presAssocID="{C9A2ECC3-4EF9-44FF-8196-87601AA645B1}" presName="vert1" presStyleCnt="0"/>
      <dgm:spPr/>
    </dgm:pt>
  </dgm:ptLst>
  <dgm:cxnLst>
    <dgm:cxn modelId="{F8F3C028-FA4F-C642-81E8-D40E472D1CFD}" type="presOf" srcId="{FE9EDD6E-4289-45EF-AAC4-FCEF066EBED2}" destId="{7C73AB7D-568A-794F-BAC0-E34A7B9FE80F}" srcOrd="0" destOrd="0" presId="urn:microsoft.com/office/officeart/2008/layout/LinedList"/>
    <dgm:cxn modelId="{1E99F848-F7A9-4A9D-AC21-90757E83DA5D}" srcId="{5C04426E-3E71-4E4F-A424-4CA3A0079CDA}" destId="{FE9EDD6E-4289-45EF-AAC4-FCEF066EBED2}" srcOrd="5" destOrd="0" parTransId="{D7013969-96B7-4B2B-A94F-9D85C297F9C4}" sibTransId="{3DE4659E-B0AE-48D2-93C6-4A4E26DB3FA7}"/>
    <dgm:cxn modelId="{9B5C965E-B015-49A8-877A-CEFDF9488B93}" srcId="{5C04426E-3E71-4E4F-A424-4CA3A0079CDA}" destId="{DEADD468-E394-4AC1-805A-235CAE440178}" srcOrd="2" destOrd="0" parTransId="{D838B177-15F5-448F-BB35-397952722609}" sibTransId="{8707B561-3CB7-476A-BEDB-5600DB38DA9D}"/>
    <dgm:cxn modelId="{8CFAFF61-6F98-D74C-8531-67F9AD847B14}" type="presOf" srcId="{5C04426E-3E71-4E4F-A424-4CA3A0079CDA}" destId="{ABAEC5BA-2FA1-6842-B6ED-2A68A983EC93}" srcOrd="0" destOrd="0" presId="urn:microsoft.com/office/officeart/2008/layout/LinedList"/>
    <dgm:cxn modelId="{2A00CF64-316A-6F4B-A48B-A8016B3B6217}" type="presOf" srcId="{41195208-350D-47C3-B078-6893C9DD5FE0}" destId="{BFA74C63-79B0-4E41-B636-80B36D566242}" srcOrd="0" destOrd="0" presId="urn:microsoft.com/office/officeart/2008/layout/LinedList"/>
    <dgm:cxn modelId="{F0250275-AF3F-F141-813A-2B6FB3678003}" type="presOf" srcId="{4E30817E-8095-4737-B199-BC9A2F04FE83}" destId="{11674B83-C8CF-A140-BB22-4FBEDC25EF0E}" srcOrd="0" destOrd="0" presId="urn:microsoft.com/office/officeart/2008/layout/LinedList"/>
    <dgm:cxn modelId="{D0878C90-7062-2C47-B0B1-D09C0621127F}" type="presOf" srcId="{F547C816-DF17-4F9C-97BA-1BBE68E5BCED}" destId="{7959198E-DFA2-5F46-A0C8-48CD1B091330}" srcOrd="0" destOrd="0" presId="urn:microsoft.com/office/officeart/2008/layout/LinedList"/>
    <dgm:cxn modelId="{031E0C94-BFF4-44C9-B51C-B85BFCD32BD7}" srcId="{5C04426E-3E71-4E4F-A424-4CA3A0079CDA}" destId="{4E30817E-8095-4737-B199-BC9A2F04FE83}" srcOrd="1" destOrd="0" parTransId="{A621FA7C-FE3C-4EC2-8C2C-A428C883EFAE}" sibTransId="{877CE36B-F572-43E4-A680-150176C81CAD}"/>
    <dgm:cxn modelId="{FB1A8299-D4AD-40ED-B7D7-06A8282B639F}" srcId="{5C04426E-3E71-4E4F-A424-4CA3A0079CDA}" destId="{5DABA818-9AB2-46C1-9B45-83A8C5A2DFFB}" srcOrd="4" destOrd="0" parTransId="{8CF80FC4-99D4-481B-8016-8203CF7FB8FD}" sibTransId="{5014A079-5183-4606-92E2-651AFC3550BE}"/>
    <dgm:cxn modelId="{17A2FCA9-5C6E-9949-96B7-87457CB3ED07}" type="presOf" srcId="{C9A2ECC3-4EF9-44FF-8196-87601AA645B1}" destId="{DB01AD9D-7B03-D446-B33F-DFAF9B1287AD}" srcOrd="0" destOrd="0" presId="urn:microsoft.com/office/officeart/2008/layout/LinedList"/>
    <dgm:cxn modelId="{93D5EFB0-7945-4CB0-BDF4-7F12F80DC3D4}" srcId="{5C04426E-3E71-4E4F-A424-4CA3A0079CDA}" destId="{41195208-350D-47C3-B078-6893C9DD5FE0}" srcOrd="0" destOrd="0" parTransId="{6131F326-9B6A-431A-B471-BF50A2315401}" sibTransId="{E685BA22-06F2-4511-B149-26040A03E5B0}"/>
    <dgm:cxn modelId="{D471D9BE-997F-934B-B250-27D1637CF1AF}" type="presOf" srcId="{5DABA818-9AB2-46C1-9B45-83A8C5A2DFFB}" destId="{867B0DAE-8025-224D-90A5-679F8BB79427}" srcOrd="0" destOrd="0" presId="urn:microsoft.com/office/officeart/2008/layout/LinedList"/>
    <dgm:cxn modelId="{6BB9C2D1-78CF-4A28-B2EA-D7A9BD19E222}" srcId="{5C04426E-3E71-4E4F-A424-4CA3A0079CDA}" destId="{C9A2ECC3-4EF9-44FF-8196-87601AA645B1}" srcOrd="6" destOrd="0" parTransId="{1600A13A-D4A8-46B2-941A-2094F27496C9}" sibTransId="{3946F5D2-D509-4542-AD29-65BF5A889402}"/>
    <dgm:cxn modelId="{CF22BBDD-5E4F-4EC0-ACD0-0C1298E6AF1B}" srcId="{5C04426E-3E71-4E4F-A424-4CA3A0079CDA}" destId="{F547C816-DF17-4F9C-97BA-1BBE68E5BCED}" srcOrd="3" destOrd="0" parTransId="{33DABC5F-66E8-47CF-B307-2D3DECCCA65C}" sibTransId="{DBF127D0-67FC-476B-A283-CB6858DCEB84}"/>
    <dgm:cxn modelId="{111DBAFC-BB54-0A4C-A5A2-C50CF63B0476}" type="presOf" srcId="{DEADD468-E394-4AC1-805A-235CAE440178}" destId="{CFE0A05D-D225-EB4D-B02E-E813035D5CE6}" srcOrd="0" destOrd="0" presId="urn:microsoft.com/office/officeart/2008/layout/LinedList"/>
    <dgm:cxn modelId="{E4EB7E34-A7D6-1341-94C7-790AC25DCFF9}" type="presParOf" srcId="{ABAEC5BA-2FA1-6842-B6ED-2A68A983EC93}" destId="{010FBD5C-EDB5-8341-901D-9396E3758DCC}" srcOrd="0" destOrd="0" presId="urn:microsoft.com/office/officeart/2008/layout/LinedList"/>
    <dgm:cxn modelId="{A5F04367-46B8-3F41-AD29-E24373FCBB03}" type="presParOf" srcId="{ABAEC5BA-2FA1-6842-B6ED-2A68A983EC93}" destId="{C292E5A5-DE14-874A-AD5E-F28DD44D8D36}" srcOrd="1" destOrd="0" presId="urn:microsoft.com/office/officeart/2008/layout/LinedList"/>
    <dgm:cxn modelId="{7BBC02EA-1D12-2C4F-A309-4FC4CA3A391B}" type="presParOf" srcId="{C292E5A5-DE14-874A-AD5E-F28DD44D8D36}" destId="{BFA74C63-79B0-4E41-B636-80B36D566242}" srcOrd="0" destOrd="0" presId="urn:microsoft.com/office/officeart/2008/layout/LinedList"/>
    <dgm:cxn modelId="{A383E0A7-D90B-0E45-BA3E-9155DA87E159}" type="presParOf" srcId="{C292E5A5-DE14-874A-AD5E-F28DD44D8D36}" destId="{C4F70B2E-82B1-034F-8D49-8D2B5C6695FF}" srcOrd="1" destOrd="0" presId="urn:microsoft.com/office/officeart/2008/layout/LinedList"/>
    <dgm:cxn modelId="{77F20D55-A0BC-8145-B872-D26E685D650D}" type="presParOf" srcId="{ABAEC5BA-2FA1-6842-B6ED-2A68A983EC93}" destId="{471B6786-D043-5947-95A6-ACF0B1A509E0}" srcOrd="2" destOrd="0" presId="urn:microsoft.com/office/officeart/2008/layout/LinedList"/>
    <dgm:cxn modelId="{37FB3603-ADC8-D847-8F16-870D6571EE2F}" type="presParOf" srcId="{ABAEC5BA-2FA1-6842-B6ED-2A68A983EC93}" destId="{78CA12F0-1AA2-1C41-8796-553A13584BF8}" srcOrd="3" destOrd="0" presId="urn:microsoft.com/office/officeart/2008/layout/LinedList"/>
    <dgm:cxn modelId="{D7C43BF3-D524-2342-A111-B00AD6F25466}" type="presParOf" srcId="{78CA12F0-1AA2-1C41-8796-553A13584BF8}" destId="{11674B83-C8CF-A140-BB22-4FBEDC25EF0E}" srcOrd="0" destOrd="0" presId="urn:microsoft.com/office/officeart/2008/layout/LinedList"/>
    <dgm:cxn modelId="{5ED8E592-FBEF-7747-B4C3-ADBFDFAEC662}" type="presParOf" srcId="{78CA12F0-1AA2-1C41-8796-553A13584BF8}" destId="{FA854A4C-217C-A240-92ED-3FE8C0EB2863}" srcOrd="1" destOrd="0" presId="urn:microsoft.com/office/officeart/2008/layout/LinedList"/>
    <dgm:cxn modelId="{B172599F-6295-6F4B-A0B6-6F79FBDA6399}" type="presParOf" srcId="{ABAEC5BA-2FA1-6842-B6ED-2A68A983EC93}" destId="{8CAB2858-DF14-164D-9C42-6F049E5FAB1E}" srcOrd="4" destOrd="0" presId="urn:microsoft.com/office/officeart/2008/layout/LinedList"/>
    <dgm:cxn modelId="{134FA387-27E0-9940-BF57-7F9EDAC5933F}" type="presParOf" srcId="{ABAEC5BA-2FA1-6842-B6ED-2A68A983EC93}" destId="{AE427178-5010-5343-805A-55575243AB1F}" srcOrd="5" destOrd="0" presId="urn:microsoft.com/office/officeart/2008/layout/LinedList"/>
    <dgm:cxn modelId="{71D31C88-3338-BF40-A412-8109AC0B1544}" type="presParOf" srcId="{AE427178-5010-5343-805A-55575243AB1F}" destId="{CFE0A05D-D225-EB4D-B02E-E813035D5CE6}" srcOrd="0" destOrd="0" presId="urn:microsoft.com/office/officeart/2008/layout/LinedList"/>
    <dgm:cxn modelId="{3BD63B21-29B5-4245-9B6A-076D795542A0}" type="presParOf" srcId="{AE427178-5010-5343-805A-55575243AB1F}" destId="{8BDF90A5-4308-8245-8709-E7A84031ABAB}" srcOrd="1" destOrd="0" presId="urn:microsoft.com/office/officeart/2008/layout/LinedList"/>
    <dgm:cxn modelId="{7CD495F9-1F29-4642-9E42-461DBC452637}" type="presParOf" srcId="{ABAEC5BA-2FA1-6842-B6ED-2A68A983EC93}" destId="{3EBC8055-90A4-7642-A16C-1C0F5A63839C}" srcOrd="6" destOrd="0" presId="urn:microsoft.com/office/officeart/2008/layout/LinedList"/>
    <dgm:cxn modelId="{9B9AAA40-8215-1641-A8BF-D0C99E630087}" type="presParOf" srcId="{ABAEC5BA-2FA1-6842-B6ED-2A68A983EC93}" destId="{57B376D3-E731-1649-A9C0-F7D2BF21ACAC}" srcOrd="7" destOrd="0" presId="urn:microsoft.com/office/officeart/2008/layout/LinedList"/>
    <dgm:cxn modelId="{F69FFAE2-9C8C-C046-8EB5-DFA747E78E15}" type="presParOf" srcId="{57B376D3-E731-1649-A9C0-F7D2BF21ACAC}" destId="{7959198E-DFA2-5F46-A0C8-48CD1B091330}" srcOrd="0" destOrd="0" presId="urn:microsoft.com/office/officeart/2008/layout/LinedList"/>
    <dgm:cxn modelId="{39B3C4CE-8065-6741-A9C8-27A831C57135}" type="presParOf" srcId="{57B376D3-E731-1649-A9C0-F7D2BF21ACAC}" destId="{7C5DB14C-AE1C-C842-9E15-4AE8148E6DA4}" srcOrd="1" destOrd="0" presId="urn:microsoft.com/office/officeart/2008/layout/LinedList"/>
    <dgm:cxn modelId="{64A0E157-813C-2E45-B221-CE147FE1B97C}" type="presParOf" srcId="{ABAEC5BA-2FA1-6842-B6ED-2A68A983EC93}" destId="{6FAD49BA-17E0-3C4B-BA42-C87D62562F4D}" srcOrd="8" destOrd="0" presId="urn:microsoft.com/office/officeart/2008/layout/LinedList"/>
    <dgm:cxn modelId="{1821E2E3-DCC2-0647-A747-F895ED05ECF1}" type="presParOf" srcId="{ABAEC5BA-2FA1-6842-B6ED-2A68A983EC93}" destId="{51E01A94-EAA5-3D42-999F-E48D28BDB38C}" srcOrd="9" destOrd="0" presId="urn:microsoft.com/office/officeart/2008/layout/LinedList"/>
    <dgm:cxn modelId="{621CD00A-18F8-514E-ACA5-6AC9C6E05284}" type="presParOf" srcId="{51E01A94-EAA5-3D42-999F-E48D28BDB38C}" destId="{867B0DAE-8025-224D-90A5-679F8BB79427}" srcOrd="0" destOrd="0" presId="urn:microsoft.com/office/officeart/2008/layout/LinedList"/>
    <dgm:cxn modelId="{45EC8FD8-ECB0-2A46-B95C-3E367BD20817}" type="presParOf" srcId="{51E01A94-EAA5-3D42-999F-E48D28BDB38C}" destId="{290F079B-1A6F-8640-B282-779382742F71}" srcOrd="1" destOrd="0" presId="urn:microsoft.com/office/officeart/2008/layout/LinedList"/>
    <dgm:cxn modelId="{A4B6C258-655C-184E-8027-E699A2ACFE6A}" type="presParOf" srcId="{ABAEC5BA-2FA1-6842-B6ED-2A68A983EC93}" destId="{4691DC77-D834-834E-AB16-DFB6BA318225}" srcOrd="10" destOrd="0" presId="urn:microsoft.com/office/officeart/2008/layout/LinedList"/>
    <dgm:cxn modelId="{DE2D8067-5AF9-1D4B-B656-722E54E90813}" type="presParOf" srcId="{ABAEC5BA-2FA1-6842-B6ED-2A68A983EC93}" destId="{C01CACA0-31FF-924D-B724-BDEF205A3559}" srcOrd="11" destOrd="0" presId="urn:microsoft.com/office/officeart/2008/layout/LinedList"/>
    <dgm:cxn modelId="{B78A82FE-4421-8C4B-BC7E-7D358A8D78A0}" type="presParOf" srcId="{C01CACA0-31FF-924D-B724-BDEF205A3559}" destId="{7C73AB7D-568A-794F-BAC0-E34A7B9FE80F}" srcOrd="0" destOrd="0" presId="urn:microsoft.com/office/officeart/2008/layout/LinedList"/>
    <dgm:cxn modelId="{3367F3AF-9201-5843-9EDD-AEE025291900}" type="presParOf" srcId="{C01CACA0-31FF-924D-B724-BDEF205A3559}" destId="{6D11A89C-B4CC-A84F-A044-F0840A0ADC39}" srcOrd="1" destOrd="0" presId="urn:microsoft.com/office/officeart/2008/layout/LinedList"/>
    <dgm:cxn modelId="{54C41401-BA7F-8647-8090-E0084ABDBFDD}" type="presParOf" srcId="{ABAEC5BA-2FA1-6842-B6ED-2A68A983EC93}" destId="{71681F50-5EB0-574D-A175-A144737610B4}" srcOrd="12" destOrd="0" presId="urn:microsoft.com/office/officeart/2008/layout/LinedList"/>
    <dgm:cxn modelId="{3217D2B4-C1E4-E54C-9BCB-44F485C66CF4}" type="presParOf" srcId="{ABAEC5BA-2FA1-6842-B6ED-2A68A983EC93}" destId="{BE40DF6E-9FD9-B444-8A97-838F5137BB9A}" srcOrd="13" destOrd="0" presId="urn:microsoft.com/office/officeart/2008/layout/LinedList"/>
    <dgm:cxn modelId="{3B955A8E-F1BC-F54F-A07A-E9F89DE07F1A}" type="presParOf" srcId="{BE40DF6E-9FD9-B444-8A97-838F5137BB9A}" destId="{DB01AD9D-7B03-D446-B33F-DFAF9B1287AD}" srcOrd="0" destOrd="0" presId="urn:microsoft.com/office/officeart/2008/layout/LinedList"/>
    <dgm:cxn modelId="{0F49F8FC-A001-EA4B-BEE3-093A2170EFED}" type="presParOf" srcId="{BE40DF6E-9FD9-B444-8A97-838F5137BB9A}" destId="{0E79E94A-9608-2D43-9675-E647E155CC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2128A-1B0E-4AF4-8BD1-8CC07AB0AEA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72496-F1EC-4529-B39B-432E60073A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 a ready-to-use WebApp that empowers investors and advisors with:</a:t>
          </a:r>
        </a:p>
      </dgm:t>
    </dgm:pt>
    <dgm:pt modelId="{ADBAE787-A1F0-4381-9B3A-5D8A77337224}" type="parTrans" cxnId="{B0C06039-CC12-49B2-933F-E949FCEC6E72}">
      <dgm:prSet/>
      <dgm:spPr/>
      <dgm:t>
        <a:bodyPr/>
        <a:lstStyle/>
        <a:p>
          <a:endParaRPr lang="en-US"/>
        </a:p>
      </dgm:t>
    </dgm:pt>
    <dgm:pt modelId="{01AC1493-7DC5-468E-991F-D32857233B2F}" type="sibTrans" cxnId="{B0C06039-CC12-49B2-933F-E949FCEC6E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0A1650-6A83-4400-9808-6C80A2ECE2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Personalized portfolio suggestions via client classification (Income vs Accumulation)</a:t>
          </a:r>
        </a:p>
      </dgm:t>
    </dgm:pt>
    <dgm:pt modelId="{3B11E204-07CD-4B1A-9A3D-F0601E63B03C}" type="parTrans" cxnId="{466D010B-26D5-47F2-A089-35820AA9D8D3}">
      <dgm:prSet/>
      <dgm:spPr/>
      <dgm:t>
        <a:bodyPr/>
        <a:lstStyle/>
        <a:p>
          <a:endParaRPr lang="en-US"/>
        </a:p>
      </dgm:t>
    </dgm:pt>
    <dgm:pt modelId="{C39274AF-E89C-48B0-87C3-7B46A26D9B6F}" type="sibTrans" cxnId="{466D010B-26D5-47F2-A089-35820AA9D8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E9478E-A4D0-45A1-8BAB-7C07214A0C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Replica strategies that track key equity &amp; bond benchmarks through futures-based models</a:t>
          </a:r>
        </a:p>
      </dgm:t>
    </dgm:pt>
    <dgm:pt modelId="{F4C99D65-C827-41F2-8668-C6702FEDA6A0}" type="parTrans" cxnId="{8BFECFB1-9DA8-4CED-9968-4D8A91257EE5}">
      <dgm:prSet/>
      <dgm:spPr/>
      <dgm:t>
        <a:bodyPr/>
        <a:lstStyle/>
        <a:p>
          <a:endParaRPr lang="en-US"/>
        </a:p>
      </dgm:t>
    </dgm:pt>
    <dgm:pt modelId="{3316C7FA-6C65-4063-A088-95F701650679}" type="sibTrans" cxnId="{8BFECFB1-9DA8-4CED-9968-4D8A91257E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2ADFFC-40EB-449E-BDA9-116DCFA54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Real-time anomaly detection to shift exposure during market stress</a:t>
          </a:r>
        </a:p>
      </dgm:t>
    </dgm:pt>
    <dgm:pt modelId="{A559DB31-F23C-4EFC-9A57-B41D75A041A1}" type="parTrans" cxnId="{FC8B33DD-371B-4CF5-95CA-80F5C40F9413}">
      <dgm:prSet/>
      <dgm:spPr/>
      <dgm:t>
        <a:bodyPr/>
        <a:lstStyle/>
        <a:p>
          <a:endParaRPr lang="en-US"/>
        </a:p>
      </dgm:t>
    </dgm:pt>
    <dgm:pt modelId="{8B73A4B2-6A7A-4F1A-BD18-728EE88B41BA}" type="sibTrans" cxnId="{FC8B33DD-371B-4CF5-95CA-80F5C40F94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F8F4A8-D761-4B49-A2AE-0C0A0C5EC8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Cost-aware results by integrating all trading fees</a:t>
          </a:r>
        </a:p>
      </dgm:t>
    </dgm:pt>
    <dgm:pt modelId="{292C63EB-58F5-4BEC-B344-12231C2C6094}" type="parTrans" cxnId="{07C525AB-8AD8-4885-88BA-C939A0AB274E}">
      <dgm:prSet/>
      <dgm:spPr/>
      <dgm:t>
        <a:bodyPr/>
        <a:lstStyle/>
        <a:p>
          <a:endParaRPr lang="en-US"/>
        </a:p>
      </dgm:t>
    </dgm:pt>
    <dgm:pt modelId="{2D22CDE5-E789-49B9-A7B9-DE790BDDDF91}" type="sibTrans" cxnId="{07C525AB-8AD8-4885-88BA-C939A0AB27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7BA251-54B8-4797-960C-36C478E72A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Performance monitoring for transparent, risk-adjusted evaluation</a:t>
          </a:r>
        </a:p>
      </dgm:t>
    </dgm:pt>
    <dgm:pt modelId="{29E01779-15DA-4039-8897-2B572739312D}" type="parTrans" cxnId="{1917F689-ECD7-48E8-841C-927ED51548AD}">
      <dgm:prSet/>
      <dgm:spPr/>
      <dgm:t>
        <a:bodyPr/>
        <a:lstStyle/>
        <a:p>
          <a:endParaRPr lang="en-US"/>
        </a:p>
      </dgm:t>
    </dgm:pt>
    <dgm:pt modelId="{D71E2DE7-FC17-4567-AF06-123DEF2212A9}" type="sibTrans" cxnId="{1917F689-ECD7-48E8-841C-927ED51548AD}">
      <dgm:prSet/>
      <dgm:spPr/>
      <dgm:t>
        <a:bodyPr/>
        <a:lstStyle/>
        <a:p>
          <a:endParaRPr lang="en-US"/>
        </a:p>
      </dgm:t>
    </dgm:pt>
    <dgm:pt modelId="{E989724A-B6D0-43D8-BA53-414E2482BBD5}" type="pres">
      <dgm:prSet presAssocID="{2A92128A-1B0E-4AF4-8BD1-8CC07AB0AEA9}" presName="root" presStyleCnt="0">
        <dgm:presLayoutVars>
          <dgm:dir/>
          <dgm:resizeHandles val="exact"/>
        </dgm:presLayoutVars>
      </dgm:prSet>
      <dgm:spPr/>
    </dgm:pt>
    <dgm:pt modelId="{E28BF5C6-17C1-4A2A-A62A-AD29919C7C74}" type="pres">
      <dgm:prSet presAssocID="{2A92128A-1B0E-4AF4-8BD1-8CC07AB0AEA9}" presName="container" presStyleCnt="0">
        <dgm:presLayoutVars>
          <dgm:dir/>
          <dgm:resizeHandles val="exact"/>
        </dgm:presLayoutVars>
      </dgm:prSet>
      <dgm:spPr/>
    </dgm:pt>
    <dgm:pt modelId="{BCE7FF97-2C34-414D-894C-75D0BF5D287F}" type="pres">
      <dgm:prSet presAssocID="{4A372496-F1EC-4529-B39B-432E60073A55}" presName="compNode" presStyleCnt="0"/>
      <dgm:spPr/>
    </dgm:pt>
    <dgm:pt modelId="{C29366FB-7662-4F4E-92B4-26826A8E42B3}" type="pres">
      <dgm:prSet presAssocID="{4A372496-F1EC-4529-B39B-432E60073A55}" presName="iconBgRect" presStyleLbl="bgShp" presStyleIdx="0" presStyleCnt="6"/>
      <dgm:spPr/>
    </dgm:pt>
    <dgm:pt modelId="{143116D9-0CFF-4F32-86A1-33B0121A582E}" type="pres">
      <dgm:prSet presAssocID="{4A372496-F1EC-4529-B39B-432E60073A5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7F70B65-BB73-4971-BBA0-55362EE0327E}" type="pres">
      <dgm:prSet presAssocID="{4A372496-F1EC-4529-B39B-432E60073A55}" presName="spaceRect" presStyleCnt="0"/>
      <dgm:spPr/>
    </dgm:pt>
    <dgm:pt modelId="{AFAA81CE-B859-4BE0-8C12-ACF2BCD5FCEA}" type="pres">
      <dgm:prSet presAssocID="{4A372496-F1EC-4529-B39B-432E60073A55}" presName="textRect" presStyleLbl="revTx" presStyleIdx="0" presStyleCnt="6">
        <dgm:presLayoutVars>
          <dgm:chMax val="1"/>
          <dgm:chPref val="1"/>
        </dgm:presLayoutVars>
      </dgm:prSet>
      <dgm:spPr/>
    </dgm:pt>
    <dgm:pt modelId="{AED95366-B609-4529-B058-6092349363F8}" type="pres">
      <dgm:prSet presAssocID="{01AC1493-7DC5-468E-991F-D32857233B2F}" presName="sibTrans" presStyleLbl="sibTrans2D1" presStyleIdx="0" presStyleCnt="0"/>
      <dgm:spPr/>
    </dgm:pt>
    <dgm:pt modelId="{B1736C9D-9E4C-4C6B-8143-F4EFF8678F95}" type="pres">
      <dgm:prSet presAssocID="{FC0A1650-6A83-4400-9808-6C80A2ECE224}" presName="compNode" presStyleCnt="0"/>
      <dgm:spPr/>
    </dgm:pt>
    <dgm:pt modelId="{736F3DB4-0FB9-4671-BE21-7579FA44C061}" type="pres">
      <dgm:prSet presAssocID="{FC0A1650-6A83-4400-9808-6C80A2ECE224}" presName="iconBgRect" presStyleLbl="bgShp" presStyleIdx="1" presStyleCnt="6"/>
      <dgm:spPr/>
    </dgm:pt>
    <dgm:pt modelId="{B24658FB-794D-4575-864E-F6B4B74B7086}" type="pres">
      <dgm:prSet presAssocID="{FC0A1650-6A83-4400-9808-6C80A2ECE22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22E8EB1D-8037-4323-AC9C-0BB3BB842BB9}" type="pres">
      <dgm:prSet presAssocID="{FC0A1650-6A83-4400-9808-6C80A2ECE224}" presName="spaceRect" presStyleCnt="0"/>
      <dgm:spPr/>
    </dgm:pt>
    <dgm:pt modelId="{F8922E3C-19C7-427A-8023-71E971C741D9}" type="pres">
      <dgm:prSet presAssocID="{FC0A1650-6A83-4400-9808-6C80A2ECE224}" presName="textRect" presStyleLbl="revTx" presStyleIdx="1" presStyleCnt="6">
        <dgm:presLayoutVars>
          <dgm:chMax val="1"/>
          <dgm:chPref val="1"/>
        </dgm:presLayoutVars>
      </dgm:prSet>
      <dgm:spPr/>
    </dgm:pt>
    <dgm:pt modelId="{A8547A08-062B-4602-95F5-F6D709A4392A}" type="pres">
      <dgm:prSet presAssocID="{C39274AF-E89C-48B0-87C3-7B46A26D9B6F}" presName="sibTrans" presStyleLbl="sibTrans2D1" presStyleIdx="0" presStyleCnt="0"/>
      <dgm:spPr/>
    </dgm:pt>
    <dgm:pt modelId="{B1E31A1D-F685-4BB5-B6D0-74041AC6EB63}" type="pres">
      <dgm:prSet presAssocID="{AFE9478E-A4D0-45A1-8BAB-7C07214A0C5C}" presName="compNode" presStyleCnt="0"/>
      <dgm:spPr/>
    </dgm:pt>
    <dgm:pt modelId="{6F1D110D-9BDF-435A-82CC-8BBC36A187F9}" type="pres">
      <dgm:prSet presAssocID="{AFE9478E-A4D0-45A1-8BAB-7C07214A0C5C}" presName="iconBgRect" presStyleLbl="bgShp" presStyleIdx="2" presStyleCnt="6"/>
      <dgm:spPr/>
    </dgm:pt>
    <dgm:pt modelId="{A2A74E48-9A18-454E-881C-7F4B970399E2}" type="pres">
      <dgm:prSet presAssocID="{AFE9478E-A4D0-45A1-8BAB-7C07214A0C5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do"/>
        </a:ext>
      </dgm:extLst>
    </dgm:pt>
    <dgm:pt modelId="{43D796C9-CB9F-4053-8D78-4EF2CED97E7E}" type="pres">
      <dgm:prSet presAssocID="{AFE9478E-A4D0-45A1-8BAB-7C07214A0C5C}" presName="spaceRect" presStyleCnt="0"/>
      <dgm:spPr/>
    </dgm:pt>
    <dgm:pt modelId="{E6309F0A-AA2B-417B-AFBA-1A2C896787B7}" type="pres">
      <dgm:prSet presAssocID="{AFE9478E-A4D0-45A1-8BAB-7C07214A0C5C}" presName="textRect" presStyleLbl="revTx" presStyleIdx="2" presStyleCnt="6">
        <dgm:presLayoutVars>
          <dgm:chMax val="1"/>
          <dgm:chPref val="1"/>
        </dgm:presLayoutVars>
      </dgm:prSet>
      <dgm:spPr/>
    </dgm:pt>
    <dgm:pt modelId="{B20338DC-EB13-4BDF-A031-BAF3C738D051}" type="pres">
      <dgm:prSet presAssocID="{3316C7FA-6C65-4063-A088-95F701650679}" presName="sibTrans" presStyleLbl="sibTrans2D1" presStyleIdx="0" presStyleCnt="0"/>
      <dgm:spPr/>
    </dgm:pt>
    <dgm:pt modelId="{1CF345D0-5188-4520-8F21-8C9A18F9CD25}" type="pres">
      <dgm:prSet presAssocID="{B02ADFFC-40EB-449E-BDA9-116DCFA54566}" presName="compNode" presStyleCnt="0"/>
      <dgm:spPr/>
    </dgm:pt>
    <dgm:pt modelId="{1E82B379-525D-4F5F-999B-11ACE3D5F5E6}" type="pres">
      <dgm:prSet presAssocID="{B02ADFFC-40EB-449E-BDA9-116DCFA54566}" presName="iconBgRect" presStyleLbl="bgShp" presStyleIdx="3" presStyleCnt="6"/>
      <dgm:spPr/>
    </dgm:pt>
    <dgm:pt modelId="{835404CD-DFC6-4FE2-BF05-77C2B1571083}" type="pres">
      <dgm:prSet presAssocID="{B02ADFFC-40EB-449E-BDA9-116DCFA545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mine"/>
        </a:ext>
      </dgm:extLst>
    </dgm:pt>
    <dgm:pt modelId="{5ED19C6C-0D25-411B-9379-4B98ADC09C88}" type="pres">
      <dgm:prSet presAssocID="{B02ADFFC-40EB-449E-BDA9-116DCFA54566}" presName="spaceRect" presStyleCnt="0"/>
      <dgm:spPr/>
    </dgm:pt>
    <dgm:pt modelId="{C8E2664B-16C7-433E-8828-8AA4F565FDEF}" type="pres">
      <dgm:prSet presAssocID="{B02ADFFC-40EB-449E-BDA9-116DCFA54566}" presName="textRect" presStyleLbl="revTx" presStyleIdx="3" presStyleCnt="6">
        <dgm:presLayoutVars>
          <dgm:chMax val="1"/>
          <dgm:chPref val="1"/>
        </dgm:presLayoutVars>
      </dgm:prSet>
      <dgm:spPr/>
    </dgm:pt>
    <dgm:pt modelId="{60509372-7B65-4C22-87C0-7C12834C6619}" type="pres">
      <dgm:prSet presAssocID="{8B73A4B2-6A7A-4F1A-BD18-728EE88B41BA}" presName="sibTrans" presStyleLbl="sibTrans2D1" presStyleIdx="0" presStyleCnt="0"/>
      <dgm:spPr/>
    </dgm:pt>
    <dgm:pt modelId="{B825D9AF-D731-4D24-8487-E9E2FD3F0719}" type="pres">
      <dgm:prSet presAssocID="{49F8F4A8-D761-4B49-A2AE-0C0A0C5EC825}" presName="compNode" presStyleCnt="0"/>
      <dgm:spPr/>
    </dgm:pt>
    <dgm:pt modelId="{1A3E96E1-F14B-44B8-9F41-845039D3BDA0}" type="pres">
      <dgm:prSet presAssocID="{49F8F4A8-D761-4B49-A2AE-0C0A0C5EC825}" presName="iconBgRect" presStyleLbl="bgShp" presStyleIdx="4" presStyleCnt="6"/>
      <dgm:spPr/>
    </dgm:pt>
    <dgm:pt modelId="{4F1BF1C1-B570-4E44-AEE2-162D9C550C7C}" type="pres">
      <dgm:prSet presAssocID="{49F8F4A8-D761-4B49-A2AE-0C0A0C5EC8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39F4975D-A55A-4DAD-8C67-ED1BC8F8294E}" type="pres">
      <dgm:prSet presAssocID="{49F8F4A8-D761-4B49-A2AE-0C0A0C5EC825}" presName="spaceRect" presStyleCnt="0"/>
      <dgm:spPr/>
    </dgm:pt>
    <dgm:pt modelId="{FD525A07-1FD6-4E68-8BE5-8CD2366ED191}" type="pres">
      <dgm:prSet presAssocID="{49F8F4A8-D761-4B49-A2AE-0C0A0C5EC825}" presName="textRect" presStyleLbl="revTx" presStyleIdx="4" presStyleCnt="6">
        <dgm:presLayoutVars>
          <dgm:chMax val="1"/>
          <dgm:chPref val="1"/>
        </dgm:presLayoutVars>
      </dgm:prSet>
      <dgm:spPr/>
    </dgm:pt>
    <dgm:pt modelId="{9234DD6B-1DAB-4654-903E-5A1BC28BA48E}" type="pres">
      <dgm:prSet presAssocID="{2D22CDE5-E789-49B9-A7B9-DE790BDDDF91}" presName="sibTrans" presStyleLbl="sibTrans2D1" presStyleIdx="0" presStyleCnt="0"/>
      <dgm:spPr/>
    </dgm:pt>
    <dgm:pt modelId="{6A98E1F6-3594-431F-9F98-AA3B56E8D64D}" type="pres">
      <dgm:prSet presAssocID="{E57BA251-54B8-4797-960C-36C478E72A19}" presName="compNode" presStyleCnt="0"/>
      <dgm:spPr/>
    </dgm:pt>
    <dgm:pt modelId="{74B35404-6C95-41BE-AF4A-BC35D439C6F7}" type="pres">
      <dgm:prSet presAssocID="{E57BA251-54B8-4797-960C-36C478E72A19}" presName="iconBgRect" presStyleLbl="bgShp" presStyleIdx="5" presStyleCnt="6"/>
      <dgm:spPr/>
    </dgm:pt>
    <dgm:pt modelId="{6D4547B2-FEFC-4B6C-B5FC-1F64FAE0D524}" type="pres">
      <dgm:prSet presAssocID="{E57BA251-54B8-4797-960C-36C478E72A1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cchio"/>
        </a:ext>
      </dgm:extLst>
    </dgm:pt>
    <dgm:pt modelId="{1C3EA6B3-09B5-4E10-A73A-B465112A3E45}" type="pres">
      <dgm:prSet presAssocID="{E57BA251-54B8-4797-960C-36C478E72A19}" presName="spaceRect" presStyleCnt="0"/>
      <dgm:spPr/>
    </dgm:pt>
    <dgm:pt modelId="{6528566D-BA18-4EC2-A7C3-9C46DFC33C8A}" type="pres">
      <dgm:prSet presAssocID="{E57BA251-54B8-4797-960C-36C478E72A1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66D010B-26D5-47F2-A089-35820AA9D8D3}" srcId="{2A92128A-1B0E-4AF4-8BD1-8CC07AB0AEA9}" destId="{FC0A1650-6A83-4400-9808-6C80A2ECE224}" srcOrd="1" destOrd="0" parTransId="{3B11E204-07CD-4B1A-9A3D-F0601E63B03C}" sibTransId="{C39274AF-E89C-48B0-87C3-7B46A26D9B6F}"/>
    <dgm:cxn modelId="{42AC6137-F157-485C-BA11-00E3633F06F1}" type="presOf" srcId="{8B73A4B2-6A7A-4F1A-BD18-728EE88B41BA}" destId="{60509372-7B65-4C22-87C0-7C12834C6619}" srcOrd="0" destOrd="0" presId="urn:microsoft.com/office/officeart/2018/2/layout/IconCircleList"/>
    <dgm:cxn modelId="{B0C06039-CC12-49B2-933F-E949FCEC6E72}" srcId="{2A92128A-1B0E-4AF4-8BD1-8CC07AB0AEA9}" destId="{4A372496-F1EC-4529-B39B-432E60073A55}" srcOrd="0" destOrd="0" parTransId="{ADBAE787-A1F0-4381-9B3A-5D8A77337224}" sibTransId="{01AC1493-7DC5-468E-991F-D32857233B2F}"/>
    <dgm:cxn modelId="{BB375E4A-EB38-4B1D-B189-E8C8615505B3}" type="presOf" srcId="{2A92128A-1B0E-4AF4-8BD1-8CC07AB0AEA9}" destId="{E989724A-B6D0-43D8-BA53-414E2482BBD5}" srcOrd="0" destOrd="0" presId="urn:microsoft.com/office/officeart/2018/2/layout/IconCircleList"/>
    <dgm:cxn modelId="{B5ECAF61-4570-4CEF-BE38-D4C1E53B0DE9}" type="presOf" srcId="{3316C7FA-6C65-4063-A088-95F701650679}" destId="{B20338DC-EB13-4BDF-A031-BAF3C738D051}" srcOrd="0" destOrd="0" presId="urn:microsoft.com/office/officeart/2018/2/layout/IconCircleList"/>
    <dgm:cxn modelId="{14C6DB66-2153-4FB2-A086-170214CA1E73}" type="presOf" srcId="{49F8F4A8-D761-4B49-A2AE-0C0A0C5EC825}" destId="{FD525A07-1FD6-4E68-8BE5-8CD2366ED191}" srcOrd="0" destOrd="0" presId="urn:microsoft.com/office/officeart/2018/2/layout/IconCircleList"/>
    <dgm:cxn modelId="{395ADA81-4C42-47A3-9092-F77F336B1BA2}" type="presOf" srcId="{4A372496-F1EC-4529-B39B-432E60073A55}" destId="{AFAA81CE-B859-4BE0-8C12-ACF2BCD5FCEA}" srcOrd="0" destOrd="0" presId="urn:microsoft.com/office/officeart/2018/2/layout/IconCircleList"/>
    <dgm:cxn modelId="{1917F689-ECD7-48E8-841C-927ED51548AD}" srcId="{2A92128A-1B0E-4AF4-8BD1-8CC07AB0AEA9}" destId="{E57BA251-54B8-4797-960C-36C478E72A19}" srcOrd="5" destOrd="0" parTransId="{29E01779-15DA-4039-8897-2B572739312D}" sibTransId="{D71E2DE7-FC17-4567-AF06-123DEF2212A9}"/>
    <dgm:cxn modelId="{635BDF99-80A2-460B-BCF1-87C7AC417AEC}" type="presOf" srcId="{FC0A1650-6A83-4400-9808-6C80A2ECE224}" destId="{F8922E3C-19C7-427A-8023-71E971C741D9}" srcOrd="0" destOrd="0" presId="urn:microsoft.com/office/officeart/2018/2/layout/IconCircleList"/>
    <dgm:cxn modelId="{8AEA9D9A-7D9B-4C79-9041-AAD0D7BEA85A}" type="presOf" srcId="{01AC1493-7DC5-468E-991F-D32857233B2F}" destId="{AED95366-B609-4529-B058-6092349363F8}" srcOrd="0" destOrd="0" presId="urn:microsoft.com/office/officeart/2018/2/layout/IconCircleList"/>
    <dgm:cxn modelId="{44A9AE9E-E030-43AC-B66F-24DB2C1F9993}" type="presOf" srcId="{AFE9478E-A4D0-45A1-8BAB-7C07214A0C5C}" destId="{E6309F0A-AA2B-417B-AFBA-1A2C896787B7}" srcOrd="0" destOrd="0" presId="urn:microsoft.com/office/officeart/2018/2/layout/IconCircleList"/>
    <dgm:cxn modelId="{07C525AB-8AD8-4885-88BA-C939A0AB274E}" srcId="{2A92128A-1B0E-4AF4-8BD1-8CC07AB0AEA9}" destId="{49F8F4A8-D761-4B49-A2AE-0C0A0C5EC825}" srcOrd="4" destOrd="0" parTransId="{292C63EB-58F5-4BEC-B344-12231C2C6094}" sibTransId="{2D22CDE5-E789-49B9-A7B9-DE790BDDDF91}"/>
    <dgm:cxn modelId="{8BFECFB1-9DA8-4CED-9968-4D8A91257EE5}" srcId="{2A92128A-1B0E-4AF4-8BD1-8CC07AB0AEA9}" destId="{AFE9478E-A4D0-45A1-8BAB-7C07214A0C5C}" srcOrd="2" destOrd="0" parTransId="{F4C99D65-C827-41F2-8668-C6702FEDA6A0}" sibTransId="{3316C7FA-6C65-4063-A088-95F701650679}"/>
    <dgm:cxn modelId="{C37937C6-3507-4149-88CD-9EB536515FAA}" type="presOf" srcId="{C39274AF-E89C-48B0-87C3-7B46A26D9B6F}" destId="{A8547A08-062B-4602-95F5-F6D709A4392A}" srcOrd="0" destOrd="0" presId="urn:microsoft.com/office/officeart/2018/2/layout/IconCircleList"/>
    <dgm:cxn modelId="{D40FA9D3-B985-47D8-ACAE-EB661D6267CB}" type="presOf" srcId="{E57BA251-54B8-4797-960C-36C478E72A19}" destId="{6528566D-BA18-4EC2-A7C3-9C46DFC33C8A}" srcOrd="0" destOrd="0" presId="urn:microsoft.com/office/officeart/2018/2/layout/IconCircleList"/>
    <dgm:cxn modelId="{12F9BAD7-1D65-4ED0-BEA0-48B57ED999D2}" type="presOf" srcId="{B02ADFFC-40EB-449E-BDA9-116DCFA54566}" destId="{C8E2664B-16C7-433E-8828-8AA4F565FDEF}" srcOrd="0" destOrd="0" presId="urn:microsoft.com/office/officeart/2018/2/layout/IconCircleList"/>
    <dgm:cxn modelId="{A52402D8-5D46-4710-A4D8-58C9407A64A9}" type="presOf" srcId="{2D22CDE5-E789-49B9-A7B9-DE790BDDDF91}" destId="{9234DD6B-1DAB-4654-903E-5A1BC28BA48E}" srcOrd="0" destOrd="0" presId="urn:microsoft.com/office/officeart/2018/2/layout/IconCircleList"/>
    <dgm:cxn modelId="{FC8B33DD-371B-4CF5-95CA-80F5C40F9413}" srcId="{2A92128A-1B0E-4AF4-8BD1-8CC07AB0AEA9}" destId="{B02ADFFC-40EB-449E-BDA9-116DCFA54566}" srcOrd="3" destOrd="0" parTransId="{A559DB31-F23C-4EFC-9A57-B41D75A041A1}" sibTransId="{8B73A4B2-6A7A-4F1A-BD18-728EE88B41BA}"/>
    <dgm:cxn modelId="{41CDACD2-2805-41E8-ACCA-613DF8AFEFBD}" type="presParOf" srcId="{E989724A-B6D0-43D8-BA53-414E2482BBD5}" destId="{E28BF5C6-17C1-4A2A-A62A-AD29919C7C74}" srcOrd="0" destOrd="0" presId="urn:microsoft.com/office/officeart/2018/2/layout/IconCircleList"/>
    <dgm:cxn modelId="{9CCF70B6-5579-4594-A6D5-331D5F6DC96B}" type="presParOf" srcId="{E28BF5C6-17C1-4A2A-A62A-AD29919C7C74}" destId="{BCE7FF97-2C34-414D-894C-75D0BF5D287F}" srcOrd="0" destOrd="0" presId="urn:microsoft.com/office/officeart/2018/2/layout/IconCircleList"/>
    <dgm:cxn modelId="{10BDDD53-9645-4D54-AF42-F6CB9848EE5C}" type="presParOf" srcId="{BCE7FF97-2C34-414D-894C-75D0BF5D287F}" destId="{C29366FB-7662-4F4E-92B4-26826A8E42B3}" srcOrd="0" destOrd="0" presId="urn:microsoft.com/office/officeart/2018/2/layout/IconCircleList"/>
    <dgm:cxn modelId="{0EA33A35-7D9E-4CE2-9F14-FFF102B679F2}" type="presParOf" srcId="{BCE7FF97-2C34-414D-894C-75D0BF5D287F}" destId="{143116D9-0CFF-4F32-86A1-33B0121A582E}" srcOrd="1" destOrd="0" presId="urn:microsoft.com/office/officeart/2018/2/layout/IconCircleList"/>
    <dgm:cxn modelId="{6AA59598-C0D0-40FB-8B04-12E15577E3E8}" type="presParOf" srcId="{BCE7FF97-2C34-414D-894C-75D0BF5D287F}" destId="{87F70B65-BB73-4971-BBA0-55362EE0327E}" srcOrd="2" destOrd="0" presId="urn:microsoft.com/office/officeart/2018/2/layout/IconCircleList"/>
    <dgm:cxn modelId="{6D57A8F7-9C3A-43F2-9935-B2AA5EE74DF9}" type="presParOf" srcId="{BCE7FF97-2C34-414D-894C-75D0BF5D287F}" destId="{AFAA81CE-B859-4BE0-8C12-ACF2BCD5FCEA}" srcOrd="3" destOrd="0" presId="urn:microsoft.com/office/officeart/2018/2/layout/IconCircleList"/>
    <dgm:cxn modelId="{7ECDF62E-A1BC-4639-B24C-78EAA7D0B92A}" type="presParOf" srcId="{E28BF5C6-17C1-4A2A-A62A-AD29919C7C74}" destId="{AED95366-B609-4529-B058-6092349363F8}" srcOrd="1" destOrd="0" presId="urn:microsoft.com/office/officeart/2018/2/layout/IconCircleList"/>
    <dgm:cxn modelId="{468FD5FD-0C12-4461-B49C-168BAB124DD4}" type="presParOf" srcId="{E28BF5C6-17C1-4A2A-A62A-AD29919C7C74}" destId="{B1736C9D-9E4C-4C6B-8143-F4EFF8678F95}" srcOrd="2" destOrd="0" presId="urn:microsoft.com/office/officeart/2018/2/layout/IconCircleList"/>
    <dgm:cxn modelId="{AB307A70-554C-4C6D-BE7D-7C403851C783}" type="presParOf" srcId="{B1736C9D-9E4C-4C6B-8143-F4EFF8678F95}" destId="{736F3DB4-0FB9-4671-BE21-7579FA44C061}" srcOrd="0" destOrd="0" presId="urn:microsoft.com/office/officeart/2018/2/layout/IconCircleList"/>
    <dgm:cxn modelId="{25EC4F68-2D4E-4A66-A204-4EAA707C182C}" type="presParOf" srcId="{B1736C9D-9E4C-4C6B-8143-F4EFF8678F95}" destId="{B24658FB-794D-4575-864E-F6B4B74B7086}" srcOrd="1" destOrd="0" presId="urn:microsoft.com/office/officeart/2018/2/layout/IconCircleList"/>
    <dgm:cxn modelId="{E42C3B25-76E1-4EC1-BC94-19449B8600F3}" type="presParOf" srcId="{B1736C9D-9E4C-4C6B-8143-F4EFF8678F95}" destId="{22E8EB1D-8037-4323-AC9C-0BB3BB842BB9}" srcOrd="2" destOrd="0" presId="urn:microsoft.com/office/officeart/2018/2/layout/IconCircleList"/>
    <dgm:cxn modelId="{DCC72C55-9506-4E17-BF14-4D3A91B4A4B1}" type="presParOf" srcId="{B1736C9D-9E4C-4C6B-8143-F4EFF8678F95}" destId="{F8922E3C-19C7-427A-8023-71E971C741D9}" srcOrd="3" destOrd="0" presId="urn:microsoft.com/office/officeart/2018/2/layout/IconCircleList"/>
    <dgm:cxn modelId="{5858667D-4C57-41DF-8D62-BAA10A6BF812}" type="presParOf" srcId="{E28BF5C6-17C1-4A2A-A62A-AD29919C7C74}" destId="{A8547A08-062B-4602-95F5-F6D709A4392A}" srcOrd="3" destOrd="0" presId="urn:microsoft.com/office/officeart/2018/2/layout/IconCircleList"/>
    <dgm:cxn modelId="{4BF49F48-7AC7-4C0F-9486-0C339F199497}" type="presParOf" srcId="{E28BF5C6-17C1-4A2A-A62A-AD29919C7C74}" destId="{B1E31A1D-F685-4BB5-B6D0-74041AC6EB63}" srcOrd="4" destOrd="0" presId="urn:microsoft.com/office/officeart/2018/2/layout/IconCircleList"/>
    <dgm:cxn modelId="{5049AEB1-68A1-4FA3-A2BF-976529532C53}" type="presParOf" srcId="{B1E31A1D-F685-4BB5-B6D0-74041AC6EB63}" destId="{6F1D110D-9BDF-435A-82CC-8BBC36A187F9}" srcOrd="0" destOrd="0" presId="urn:microsoft.com/office/officeart/2018/2/layout/IconCircleList"/>
    <dgm:cxn modelId="{BC9E12E3-C36E-4A80-8445-6B66394ABB1A}" type="presParOf" srcId="{B1E31A1D-F685-4BB5-B6D0-74041AC6EB63}" destId="{A2A74E48-9A18-454E-881C-7F4B970399E2}" srcOrd="1" destOrd="0" presId="urn:microsoft.com/office/officeart/2018/2/layout/IconCircleList"/>
    <dgm:cxn modelId="{849C0AE8-0D20-47BF-AD7E-E6BDA8CA7A5F}" type="presParOf" srcId="{B1E31A1D-F685-4BB5-B6D0-74041AC6EB63}" destId="{43D796C9-CB9F-4053-8D78-4EF2CED97E7E}" srcOrd="2" destOrd="0" presId="urn:microsoft.com/office/officeart/2018/2/layout/IconCircleList"/>
    <dgm:cxn modelId="{4E6CDDDA-D47B-4800-928D-697C0B939867}" type="presParOf" srcId="{B1E31A1D-F685-4BB5-B6D0-74041AC6EB63}" destId="{E6309F0A-AA2B-417B-AFBA-1A2C896787B7}" srcOrd="3" destOrd="0" presId="urn:microsoft.com/office/officeart/2018/2/layout/IconCircleList"/>
    <dgm:cxn modelId="{343764D4-AF1C-4352-AF54-AB21E5D67445}" type="presParOf" srcId="{E28BF5C6-17C1-4A2A-A62A-AD29919C7C74}" destId="{B20338DC-EB13-4BDF-A031-BAF3C738D051}" srcOrd="5" destOrd="0" presId="urn:microsoft.com/office/officeart/2018/2/layout/IconCircleList"/>
    <dgm:cxn modelId="{F437173E-983B-4ECE-938C-57F1D65A43FF}" type="presParOf" srcId="{E28BF5C6-17C1-4A2A-A62A-AD29919C7C74}" destId="{1CF345D0-5188-4520-8F21-8C9A18F9CD25}" srcOrd="6" destOrd="0" presId="urn:microsoft.com/office/officeart/2018/2/layout/IconCircleList"/>
    <dgm:cxn modelId="{26439CF3-ABEE-42C1-9AEB-73CD2EB2A866}" type="presParOf" srcId="{1CF345D0-5188-4520-8F21-8C9A18F9CD25}" destId="{1E82B379-525D-4F5F-999B-11ACE3D5F5E6}" srcOrd="0" destOrd="0" presId="urn:microsoft.com/office/officeart/2018/2/layout/IconCircleList"/>
    <dgm:cxn modelId="{48EF3C81-1A7D-4659-BB28-267C6A9FF66A}" type="presParOf" srcId="{1CF345D0-5188-4520-8F21-8C9A18F9CD25}" destId="{835404CD-DFC6-4FE2-BF05-77C2B1571083}" srcOrd="1" destOrd="0" presId="urn:microsoft.com/office/officeart/2018/2/layout/IconCircleList"/>
    <dgm:cxn modelId="{0411BE95-F03A-4E2E-A29C-AF337E3809AF}" type="presParOf" srcId="{1CF345D0-5188-4520-8F21-8C9A18F9CD25}" destId="{5ED19C6C-0D25-411B-9379-4B98ADC09C88}" srcOrd="2" destOrd="0" presId="urn:microsoft.com/office/officeart/2018/2/layout/IconCircleList"/>
    <dgm:cxn modelId="{98B99505-E595-4403-A57A-6A8E4978FD73}" type="presParOf" srcId="{1CF345D0-5188-4520-8F21-8C9A18F9CD25}" destId="{C8E2664B-16C7-433E-8828-8AA4F565FDEF}" srcOrd="3" destOrd="0" presId="urn:microsoft.com/office/officeart/2018/2/layout/IconCircleList"/>
    <dgm:cxn modelId="{FCA800E3-FD32-40C8-A1E5-DCD23E317E55}" type="presParOf" srcId="{E28BF5C6-17C1-4A2A-A62A-AD29919C7C74}" destId="{60509372-7B65-4C22-87C0-7C12834C6619}" srcOrd="7" destOrd="0" presId="urn:microsoft.com/office/officeart/2018/2/layout/IconCircleList"/>
    <dgm:cxn modelId="{E0C746C0-211B-4A0D-AEC5-1C3CEB1B9CD8}" type="presParOf" srcId="{E28BF5C6-17C1-4A2A-A62A-AD29919C7C74}" destId="{B825D9AF-D731-4D24-8487-E9E2FD3F0719}" srcOrd="8" destOrd="0" presId="urn:microsoft.com/office/officeart/2018/2/layout/IconCircleList"/>
    <dgm:cxn modelId="{40A407DB-76DA-4FB6-976D-EE4FAF23C62A}" type="presParOf" srcId="{B825D9AF-D731-4D24-8487-E9E2FD3F0719}" destId="{1A3E96E1-F14B-44B8-9F41-845039D3BDA0}" srcOrd="0" destOrd="0" presId="urn:microsoft.com/office/officeart/2018/2/layout/IconCircleList"/>
    <dgm:cxn modelId="{CFBA3EE9-AF42-4DAC-AF55-A2D60E8BB6AF}" type="presParOf" srcId="{B825D9AF-D731-4D24-8487-E9E2FD3F0719}" destId="{4F1BF1C1-B570-4E44-AEE2-162D9C550C7C}" srcOrd="1" destOrd="0" presId="urn:microsoft.com/office/officeart/2018/2/layout/IconCircleList"/>
    <dgm:cxn modelId="{E3F7AC5E-43BF-4097-8738-7CA53FE998C5}" type="presParOf" srcId="{B825D9AF-D731-4D24-8487-E9E2FD3F0719}" destId="{39F4975D-A55A-4DAD-8C67-ED1BC8F8294E}" srcOrd="2" destOrd="0" presId="urn:microsoft.com/office/officeart/2018/2/layout/IconCircleList"/>
    <dgm:cxn modelId="{A287D7B7-935B-4266-BF8C-1D1910BBB85B}" type="presParOf" srcId="{B825D9AF-D731-4D24-8487-E9E2FD3F0719}" destId="{FD525A07-1FD6-4E68-8BE5-8CD2366ED191}" srcOrd="3" destOrd="0" presId="urn:microsoft.com/office/officeart/2018/2/layout/IconCircleList"/>
    <dgm:cxn modelId="{5EADFA9C-0977-4E72-8731-4269079C4ADB}" type="presParOf" srcId="{E28BF5C6-17C1-4A2A-A62A-AD29919C7C74}" destId="{9234DD6B-1DAB-4654-903E-5A1BC28BA48E}" srcOrd="9" destOrd="0" presId="urn:microsoft.com/office/officeart/2018/2/layout/IconCircleList"/>
    <dgm:cxn modelId="{E2CDF9E1-21DC-4CAB-9C77-014507397F5F}" type="presParOf" srcId="{E28BF5C6-17C1-4A2A-A62A-AD29919C7C74}" destId="{6A98E1F6-3594-431F-9F98-AA3B56E8D64D}" srcOrd="10" destOrd="0" presId="urn:microsoft.com/office/officeart/2018/2/layout/IconCircleList"/>
    <dgm:cxn modelId="{660D9EE9-B6C5-4B23-9B4D-10B278E155B3}" type="presParOf" srcId="{6A98E1F6-3594-431F-9F98-AA3B56E8D64D}" destId="{74B35404-6C95-41BE-AF4A-BC35D439C6F7}" srcOrd="0" destOrd="0" presId="urn:microsoft.com/office/officeart/2018/2/layout/IconCircleList"/>
    <dgm:cxn modelId="{FEEE6352-2AFD-44C5-A7FF-F93F020FE173}" type="presParOf" srcId="{6A98E1F6-3594-431F-9F98-AA3B56E8D64D}" destId="{6D4547B2-FEFC-4B6C-B5FC-1F64FAE0D524}" srcOrd="1" destOrd="0" presId="urn:microsoft.com/office/officeart/2018/2/layout/IconCircleList"/>
    <dgm:cxn modelId="{C2621123-1780-47CD-A957-74ABBB3014D4}" type="presParOf" srcId="{6A98E1F6-3594-431F-9F98-AA3B56E8D64D}" destId="{1C3EA6B3-09B5-4E10-A73A-B465112A3E45}" srcOrd="2" destOrd="0" presId="urn:microsoft.com/office/officeart/2018/2/layout/IconCircleList"/>
    <dgm:cxn modelId="{6BF4167A-D831-4B9D-875E-F91D7D6F990F}" type="presParOf" srcId="{6A98E1F6-3594-431F-9F98-AA3B56E8D64D}" destId="{6528566D-BA18-4EC2-A7C3-9C46DFC33C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FBD5C-EDB5-8341-901D-9396E3758DCC}">
      <dsp:nvSpPr>
        <dsp:cNvPr id="0" name=""/>
        <dsp:cNvSpPr/>
      </dsp:nvSpPr>
      <dsp:spPr>
        <a:xfrm>
          <a:off x="0" y="435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74C63-79B0-4E41-B636-80B36D566242}">
      <dsp:nvSpPr>
        <dsp:cNvPr id="0" name=""/>
        <dsp:cNvSpPr/>
      </dsp:nvSpPr>
      <dsp:spPr>
        <a:xfrm>
          <a:off x="0" y="435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1. Aim of the project</a:t>
          </a:r>
          <a:endParaRPr lang="en-US" sz="2300" kern="1200"/>
        </a:p>
      </dsp:txBody>
      <dsp:txXfrm>
        <a:off x="0" y="435"/>
        <a:ext cx="10890928" cy="509327"/>
      </dsp:txXfrm>
    </dsp:sp>
    <dsp:sp modelId="{471B6786-D043-5947-95A6-ACF0B1A509E0}">
      <dsp:nvSpPr>
        <dsp:cNvPr id="0" name=""/>
        <dsp:cNvSpPr/>
      </dsp:nvSpPr>
      <dsp:spPr>
        <a:xfrm>
          <a:off x="0" y="509762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74B83-C8CF-A140-BB22-4FBEDC25EF0E}">
      <dsp:nvSpPr>
        <dsp:cNvPr id="0" name=""/>
        <dsp:cNvSpPr/>
      </dsp:nvSpPr>
      <dsp:spPr>
        <a:xfrm>
          <a:off x="0" y="509762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2. Selection of Target Portfolios</a:t>
          </a:r>
          <a:endParaRPr lang="en-US" sz="2300" kern="1200"/>
        </a:p>
      </dsp:txBody>
      <dsp:txXfrm>
        <a:off x="0" y="509762"/>
        <a:ext cx="10890928" cy="509327"/>
      </dsp:txXfrm>
    </dsp:sp>
    <dsp:sp modelId="{8CAB2858-DF14-164D-9C42-6F049E5FAB1E}">
      <dsp:nvSpPr>
        <dsp:cNvPr id="0" name=""/>
        <dsp:cNvSpPr/>
      </dsp:nvSpPr>
      <dsp:spPr>
        <a:xfrm>
          <a:off x="0" y="101908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0A05D-D225-EB4D-B02E-E813035D5CE6}">
      <dsp:nvSpPr>
        <dsp:cNvPr id="0" name=""/>
        <dsp:cNvSpPr/>
      </dsp:nvSpPr>
      <dsp:spPr>
        <a:xfrm>
          <a:off x="0" y="1019089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3. Customer Classification</a:t>
          </a:r>
          <a:endParaRPr lang="en-US" sz="2300" kern="1200"/>
        </a:p>
      </dsp:txBody>
      <dsp:txXfrm>
        <a:off x="0" y="1019089"/>
        <a:ext cx="10890928" cy="509327"/>
      </dsp:txXfrm>
    </dsp:sp>
    <dsp:sp modelId="{3EBC8055-90A4-7642-A16C-1C0F5A63839C}">
      <dsp:nvSpPr>
        <dsp:cNvPr id="0" name=""/>
        <dsp:cNvSpPr/>
      </dsp:nvSpPr>
      <dsp:spPr>
        <a:xfrm>
          <a:off x="0" y="1528416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9198E-DFA2-5F46-A0C8-48CD1B091330}">
      <dsp:nvSpPr>
        <dsp:cNvPr id="0" name=""/>
        <dsp:cNvSpPr/>
      </dsp:nvSpPr>
      <dsp:spPr>
        <a:xfrm>
          <a:off x="0" y="1528416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4. Replica Construction</a:t>
          </a:r>
          <a:endParaRPr lang="en-US" sz="2300" kern="1200"/>
        </a:p>
      </dsp:txBody>
      <dsp:txXfrm>
        <a:off x="0" y="1528416"/>
        <a:ext cx="10890928" cy="509327"/>
      </dsp:txXfrm>
    </dsp:sp>
    <dsp:sp modelId="{6FAD49BA-17E0-3C4B-BA42-C87D62562F4D}">
      <dsp:nvSpPr>
        <dsp:cNvPr id="0" name=""/>
        <dsp:cNvSpPr/>
      </dsp:nvSpPr>
      <dsp:spPr>
        <a:xfrm>
          <a:off x="0" y="2037743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B0DAE-8025-224D-90A5-679F8BB79427}">
      <dsp:nvSpPr>
        <dsp:cNvPr id="0" name=""/>
        <dsp:cNvSpPr/>
      </dsp:nvSpPr>
      <dsp:spPr>
        <a:xfrm>
          <a:off x="0" y="2037743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5. Anomaly Detection</a:t>
          </a:r>
          <a:endParaRPr lang="en-US" sz="2300" kern="1200"/>
        </a:p>
      </dsp:txBody>
      <dsp:txXfrm>
        <a:off x="0" y="2037743"/>
        <a:ext cx="10890928" cy="509327"/>
      </dsp:txXfrm>
    </dsp:sp>
    <dsp:sp modelId="{4691DC77-D834-834E-AB16-DFB6BA318225}">
      <dsp:nvSpPr>
        <dsp:cNvPr id="0" name=""/>
        <dsp:cNvSpPr/>
      </dsp:nvSpPr>
      <dsp:spPr>
        <a:xfrm>
          <a:off x="0" y="254707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3AB7D-568A-794F-BAC0-E34A7B9FE80F}">
      <dsp:nvSpPr>
        <dsp:cNvPr id="0" name=""/>
        <dsp:cNvSpPr/>
      </dsp:nvSpPr>
      <dsp:spPr>
        <a:xfrm>
          <a:off x="0" y="2547070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6. Recommender System</a:t>
          </a:r>
          <a:endParaRPr lang="en-US" sz="2300" kern="1200"/>
        </a:p>
      </dsp:txBody>
      <dsp:txXfrm>
        <a:off x="0" y="2547070"/>
        <a:ext cx="10890928" cy="509327"/>
      </dsp:txXfrm>
    </dsp:sp>
    <dsp:sp modelId="{71681F50-5EB0-574D-A175-A144737610B4}">
      <dsp:nvSpPr>
        <dsp:cNvPr id="0" name=""/>
        <dsp:cNvSpPr/>
      </dsp:nvSpPr>
      <dsp:spPr>
        <a:xfrm>
          <a:off x="0" y="3056397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AD9D-7B03-D446-B33F-DFAF9B1287AD}">
      <dsp:nvSpPr>
        <dsp:cNvPr id="0" name=""/>
        <dsp:cNvSpPr/>
      </dsp:nvSpPr>
      <dsp:spPr>
        <a:xfrm>
          <a:off x="0" y="3056397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7. WebApp</a:t>
          </a:r>
          <a:endParaRPr lang="en-US" sz="2300" kern="1200"/>
        </a:p>
      </dsp:txBody>
      <dsp:txXfrm>
        <a:off x="0" y="3056397"/>
        <a:ext cx="10890928" cy="509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366FB-7662-4F4E-92B4-26826A8E42B3}">
      <dsp:nvSpPr>
        <dsp:cNvPr id="0" name=""/>
        <dsp:cNvSpPr/>
      </dsp:nvSpPr>
      <dsp:spPr>
        <a:xfrm>
          <a:off x="970237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116D9-0CFF-4F32-86A1-33B0121A582E}">
      <dsp:nvSpPr>
        <dsp:cNvPr id="0" name=""/>
        <dsp:cNvSpPr/>
      </dsp:nvSpPr>
      <dsp:spPr>
        <a:xfrm>
          <a:off x="1128359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A81CE-B859-4BE0-8C12-ACF2BCD5FCEA}">
      <dsp:nvSpPr>
        <dsp:cNvPr id="0" name=""/>
        <dsp:cNvSpPr/>
      </dsp:nvSpPr>
      <dsp:spPr>
        <a:xfrm>
          <a:off x="1884548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Deliver a ready-to-use WebApp that empowers investors and advisors with:</a:t>
          </a:r>
        </a:p>
      </dsp:txBody>
      <dsp:txXfrm>
        <a:off x="1884548" y="36125"/>
        <a:ext cx="1774840" cy="752962"/>
      </dsp:txXfrm>
    </dsp:sp>
    <dsp:sp modelId="{736F3DB4-0FB9-4671-BE21-7579FA44C061}">
      <dsp:nvSpPr>
        <dsp:cNvPr id="0" name=""/>
        <dsp:cNvSpPr/>
      </dsp:nvSpPr>
      <dsp:spPr>
        <a:xfrm>
          <a:off x="3968641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658FB-794D-4575-864E-F6B4B74B7086}">
      <dsp:nvSpPr>
        <dsp:cNvPr id="0" name=""/>
        <dsp:cNvSpPr/>
      </dsp:nvSpPr>
      <dsp:spPr>
        <a:xfrm>
          <a:off x="4126764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2E3C-19C7-427A-8023-71E971C741D9}">
      <dsp:nvSpPr>
        <dsp:cNvPr id="0" name=""/>
        <dsp:cNvSpPr/>
      </dsp:nvSpPr>
      <dsp:spPr>
        <a:xfrm>
          <a:off x="4882953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Personalized portfolio suggestions via client classification (Income vs Accumulation)</a:t>
          </a:r>
        </a:p>
      </dsp:txBody>
      <dsp:txXfrm>
        <a:off x="4882953" y="36125"/>
        <a:ext cx="1774840" cy="752962"/>
      </dsp:txXfrm>
    </dsp:sp>
    <dsp:sp modelId="{6F1D110D-9BDF-435A-82CC-8BBC36A187F9}">
      <dsp:nvSpPr>
        <dsp:cNvPr id="0" name=""/>
        <dsp:cNvSpPr/>
      </dsp:nvSpPr>
      <dsp:spPr>
        <a:xfrm>
          <a:off x="6967046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4E48-9A18-454E-881C-7F4B970399E2}">
      <dsp:nvSpPr>
        <dsp:cNvPr id="0" name=""/>
        <dsp:cNvSpPr/>
      </dsp:nvSpPr>
      <dsp:spPr>
        <a:xfrm>
          <a:off x="7125168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09F0A-AA2B-417B-AFBA-1A2C896787B7}">
      <dsp:nvSpPr>
        <dsp:cNvPr id="0" name=""/>
        <dsp:cNvSpPr/>
      </dsp:nvSpPr>
      <dsp:spPr>
        <a:xfrm>
          <a:off x="7881358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Replica strategies that track key equity &amp; bond benchmarks through futures-based models</a:t>
          </a:r>
        </a:p>
      </dsp:txBody>
      <dsp:txXfrm>
        <a:off x="7881358" y="36125"/>
        <a:ext cx="1774840" cy="752962"/>
      </dsp:txXfrm>
    </dsp:sp>
    <dsp:sp modelId="{1E82B379-525D-4F5F-999B-11ACE3D5F5E6}">
      <dsp:nvSpPr>
        <dsp:cNvPr id="0" name=""/>
        <dsp:cNvSpPr/>
      </dsp:nvSpPr>
      <dsp:spPr>
        <a:xfrm>
          <a:off x="970237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404CD-DFC6-4FE2-BF05-77C2B1571083}">
      <dsp:nvSpPr>
        <dsp:cNvPr id="0" name=""/>
        <dsp:cNvSpPr/>
      </dsp:nvSpPr>
      <dsp:spPr>
        <a:xfrm>
          <a:off x="1128359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2664B-16C7-433E-8828-8AA4F565FDEF}">
      <dsp:nvSpPr>
        <dsp:cNvPr id="0" name=""/>
        <dsp:cNvSpPr/>
      </dsp:nvSpPr>
      <dsp:spPr>
        <a:xfrm>
          <a:off x="1884548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Real-time anomaly detection to shift exposure during market stress</a:t>
          </a:r>
        </a:p>
      </dsp:txBody>
      <dsp:txXfrm>
        <a:off x="1884548" y="1112329"/>
        <a:ext cx="1774840" cy="752962"/>
      </dsp:txXfrm>
    </dsp:sp>
    <dsp:sp modelId="{1A3E96E1-F14B-44B8-9F41-845039D3BDA0}">
      <dsp:nvSpPr>
        <dsp:cNvPr id="0" name=""/>
        <dsp:cNvSpPr/>
      </dsp:nvSpPr>
      <dsp:spPr>
        <a:xfrm>
          <a:off x="3968641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BF1C1-B570-4E44-AEE2-162D9C550C7C}">
      <dsp:nvSpPr>
        <dsp:cNvPr id="0" name=""/>
        <dsp:cNvSpPr/>
      </dsp:nvSpPr>
      <dsp:spPr>
        <a:xfrm>
          <a:off x="4126764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25A07-1FD6-4E68-8BE5-8CD2366ED191}">
      <dsp:nvSpPr>
        <dsp:cNvPr id="0" name=""/>
        <dsp:cNvSpPr/>
      </dsp:nvSpPr>
      <dsp:spPr>
        <a:xfrm>
          <a:off x="4882953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Cost-aware results by integrating all trading fees</a:t>
          </a:r>
        </a:p>
      </dsp:txBody>
      <dsp:txXfrm>
        <a:off x="4882953" y="1112329"/>
        <a:ext cx="1774840" cy="752962"/>
      </dsp:txXfrm>
    </dsp:sp>
    <dsp:sp modelId="{74B35404-6C95-41BE-AF4A-BC35D439C6F7}">
      <dsp:nvSpPr>
        <dsp:cNvPr id="0" name=""/>
        <dsp:cNvSpPr/>
      </dsp:nvSpPr>
      <dsp:spPr>
        <a:xfrm>
          <a:off x="6967046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547B2-FEFC-4B6C-B5FC-1F64FAE0D524}">
      <dsp:nvSpPr>
        <dsp:cNvPr id="0" name=""/>
        <dsp:cNvSpPr/>
      </dsp:nvSpPr>
      <dsp:spPr>
        <a:xfrm>
          <a:off x="7125168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8566D-BA18-4EC2-A7C3-9C46DFC33C8A}">
      <dsp:nvSpPr>
        <dsp:cNvPr id="0" name=""/>
        <dsp:cNvSpPr/>
      </dsp:nvSpPr>
      <dsp:spPr>
        <a:xfrm>
          <a:off x="7881358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Performance monitoring for transparent, risk-adjusted evaluation</a:t>
          </a:r>
        </a:p>
      </dsp:txBody>
      <dsp:txXfrm>
        <a:off x="7881358" y="1112329"/>
        <a:ext cx="1774840" cy="752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6F712-71FA-9744-8484-174B17D841C4}" type="datetimeFigureOut">
              <a:rPr lang="it-IT" smtClean="0"/>
              <a:t>02/06/25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AEDF-1245-ED4D-96A2-C497573BB7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15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4AEDF-1245-ED4D-96A2-C497573BB7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18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9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5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9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8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.svg"/><Relationship Id="rId7" Type="http://schemas.openxmlformats.org/officeDocument/2006/relationships/image" Target="../media/image4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m46.pythonanywhere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sta concettuale di complesso direzionale e cielo">
            <a:extLst>
              <a:ext uri="{FF2B5EF4-FFF2-40B4-BE49-F238E27FC236}">
                <a16:creationId xmlns:a16="http://schemas.microsoft.com/office/drawing/2014/main" id="{13473E69-2A95-F81B-B7DE-10F4F1A93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80E7F5-5865-B9F5-97DA-9937521F9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3233" y="372443"/>
            <a:ext cx="5782602" cy="2587337"/>
          </a:xfrm>
        </p:spPr>
        <p:txBody>
          <a:bodyPr anchor="t">
            <a:noAutofit/>
          </a:bodyPr>
          <a:lstStyle/>
          <a:p>
            <a:pPr algn="ctr"/>
            <a:r>
              <a:rPr lang="it-IT" sz="6000" dirty="0">
                <a:solidFill>
                  <a:srgbClr val="FFFFFF"/>
                </a:solidFill>
              </a:rPr>
              <a:t>THE BIG LEVY INVESTMENTS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B6B34D-C489-8926-AEA0-76273E24D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707" y="2378941"/>
            <a:ext cx="5020540" cy="1325543"/>
          </a:xfrm>
        </p:spPr>
        <p:txBody>
          <a:bodyPr anchor="t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it-IT" sz="2100" dirty="0"/>
              <a:t>Fintech </a:t>
            </a:r>
            <a:r>
              <a:rPr lang="it-IT" sz="2100" dirty="0" err="1"/>
              <a:t>a.y</a:t>
            </a:r>
            <a:r>
              <a:rPr lang="it-IT" sz="2100" dirty="0"/>
              <a:t>. 2024/25</a:t>
            </a:r>
          </a:p>
          <a:p>
            <a:pPr algn="ctr">
              <a:lnSpc>
                <a:spcPct val="120000"/>
              </a:lnSpc>
            </a:pPr>
            <a:r>
              <a:rPr lang="it-IT" sz="2100" dirty="0"/>
              <a:t>Politecnico di Milano</a:t>
            </a:r>
          </a:p>
          <a:p>
            <a:pPr algn="ctr">
              <a:lnSpc>
                <a:spcPct val="120000"/>
              </a:lnSpc>
            </a:pPr>
            <a:r>
              <a:rPr lang="it-IT" sz="2100" dirty="0"/>
              <a:t>Group 13</a:t>
            </a:r>
          </a:p>
          <a:p>
            <a:pPr algn="r"/>
            <a:endParaRPr lang="it-IT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97B715F-A4F4-9DE3-BDB3-C03CD41F1E27}"/>
              </a:ext>
            </a:extLst>
          </p:cNvPr>
          <p:cNvSpPr txBox="1"/>
          <p:nvPr/>
        </p:nvSpPr>
        <p:spPr>
          <a:xfrm>
            <a:off x="6404107" y="4966278"/>
            <a:ext cx="619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Manfredi Giacomo, </a:t>
            </a:r>
            <a:r>
              <a:rPr lang="it-IT" dirty="0" err="1"/>
              <a:t>Pascotto</a:t>
            </a:r>
            <a:r>
              <a:rPr lang="it-IT" dirty="0"/>
              <a:t> Leonardo, </a:t>
            </a:r>
          </a:p>
          <a:p>
            <a:pPr algn="ctr"/>
            <a:r>
              <a:rPr lang="it-IT" dirty="0"/>
              <a:t>Tarditi Andrea, Toia Nicolò, Torba Matteo</a:t>
            </a:r>
          </a:p>
        </p:txBody>
      </p:sp>
    </p:spTree>
    <p:extLst>
      <p:ext uri="{BB962C8B-B14F-4D97-AF65-F5344CB8AC3E}">
        <p14:creationId xmlns:p14="http://schemas.microsoft.com/office/powerpoint/2010/main" val="2910108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F9C4565-9C03-25F5-05F8-5FB9AE1B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568" y="1255485"/>
            <a:ext cx="5732441" cy="1097280"/>
          </a:xfrm>
        </p:spPr>
        <p:txBody>
          <a:bodyPr>
            <a:noAutofit/>
          </a:bodyPr>
          <a:lstStyle/>
          <a:p>
            <a:r>
              <a:rPr lang="it-IT" sz="4500" dirty="0"/>
              <a:t>REPLICA PORTFOLIOS</a:t>
            </a:r>
          </a:p>
        </p:txBody>
      </p:sp>
      <p:pic>
        <p:nvPicPr>
          <p:cNvPr id="6" name="Immagine 5" descr="Immagine che contiene testo, linea, schermat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F11341C-AD13-5F53-0501-029E2A88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1" y="1031001"/>
            <a:ext cx="4693637" cy="22764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Immagine che contiene testo, line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0D13262-0C47-D20C-62E3-807EF52F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1" y="3633965"/>
            <a:ext cx="4693637" cy="2276412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2CDAA-836A-6F9F-FED6-2B37A16B9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4088" y="2874282"/>
            <a:ext cx="5784681" cy="3036095"/>
          </a:xfrm>
        </p:spPr>
        <p:txBody>
          <a:bodyPr>
            <a:normAutofit/>
          </a:bodyPr>
          <a:lstStyle/>
          <a:p>
            <a:r>
              <a:rPr lang="it-IT" sz="3000" dirty="0">
                <a:ea typeface="+mn-lt"/>
                <a:cs typeface="+mn-lt"/>
              </a:rPr>
              <a:t>This slide </a:t>
            </a:r>
            <a:r>
              <a:rPr lang="it-IT" sz="3000" dirty="0" err="1">
                <a:ea typeface="+mn-lt"/>
                <a:cs typeface="+mn-lt"/>
              </a:rPr>
              <a:t>contrasts</a:t>
            </a:r>
            <a:r>
              <a:rPr lang="it-IT" sz="3000" dirty="0">
                <a:ea typeface="+mn-lt"/>
                <a:cs typeface="+mn-lt"/>
              </a:rPr>
              <a:t> the </a:t>
            </a:r>
            <a:r>
              <a:rPr lang="it-IT" sz="3000" dirty="0" err="1">
                <a:ea typeface="+mn-lt"/>
                <a:cs typeface="+mn-lt"/>
              </a:rPr>
              <a:t>Equally-Weighted</a:t>
            </a:r>
            <a:r>
              <a:rPr lang="it-IT" sz="3000" dirty="0">
                <a:ea typeface="+mn-lt"/>
                <a:cs typeface="+mn-lt"/>
              </a:rPr>
              <a:t> portfolio—</a:t>
            </a:r>
            <a:r>
              <a:rPr lang="it-IT" sz="3000" dirty="0" err="1">
                <a:ea typeface="+mn-lt"/>
                <a:cs typeface="+mn-lt"/>
              </a:rPr>
              <a:t>shown</a:t>
            </a:r>
            <a:r>
              <a:rPr lang="it-IT" sz="3000" dirty="0">
                <a:ea typeface="+mn-lt"/>
                <a:cs typeface="+mn-lt"/>
              </a:rPr>
              <a:t> </a:t>
            </a:r>
            <a:r>
              <a:rPr lang="it-IT" sz="3000" dirty="0" err="1">
                <a:ea typeface="+mn-lt"/>
                <a:cs typeface="+mn-lt"/>
              </a:rPr>
              <a:t>through</a:t>
            </a:r>
            <a:r>
              <a:rPr lang="it-IT" sz="3000" dirty="0">
                <a:ea typeface="+mn-lt"/>
                <a:cs typeface="+mn-lt"/>
              </a:rPr>
              <a:t> cumulative </a:t>
            </a:r>
            <a:r>
              <a:rPr lang="it-IT" sz="3000" dirty="0" err="1">
                <a:ea typeface="+mn-lt"/>
                <a:cs typeface="+mn-lt"/>
              </a:rPr>
              <a:t>returns</a:t>
            </a:r>
            <a:r>
              <a:rPr lang="it-IT" sz="3000" dirty="0">
                <a:ea typeface="+mn-lt"/>
                <a:cs typeface="+mn-lt"/>
              </a:rPr>
              <a:t> </a:t>
            </a:r>
            <a:r>
              <a:rPr lang="it-IT" sz="3000" dirty="0" err="1">
                <a:ea typeface="+mn-lt"/>
                <a:cs typeface="+mn-lt"/>
              </a:rPr>
              <a:t>only</a:t>
            </a:r>
            <a:r>
              <a:rPr lang="it-IT" sz="3000" dirty="0">
                <a:ea typeface="+mn-lt"/>
                <a:cs typeface="+mn-lt"/>
              </a:rPr>
              <a:t>—with the </a:t>
            </a:r>
            <a:r>
              <a:rPr lang="it-IT" sz="3000" dirty="0" err="1">
                <a:ea typeface="+mn-lt"/>
                <a:cs typeface="+mn-lt"/>
              </a:rPr>
              <a:t>Elastic</a:t>
            </a:r>
            <a:r>
              <a:rPr lang="it-IT" sz="3000" dirty="0">
                <a:ea typeface="+mn-lt"/>
                <a:cs typeface="+mn-lt"/>
              </a:rPr>
              <a:t> Net </a:t>
            </a:r>
            <a:r>
              <a:rPr lang="it-IT" sz="3000" dirty="0" err="1">
                <a:ea typeface="+mn-lt"/>
                <a:cs typeface="+mn-lt"/>
              </a:rPr>
              <a:t>replication</a:t>
            </a:r>
            <a:r>
              <a:rPr lang="it-IT" sz="3000" dirty="0">
                <a:ea typeface="+mn-lt"/>
                <a:cs typeface="+mn-lt"/>
              </a:rPr>
              <a:t>. </a:t>
            </a:r>
            <a:endParaRPr lang="it-IT" sz="3000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1660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FCCDEE9-E6C5-3E7B-E06D-079DB5BACA15}"/>
              </a:ext>
            </a:extLst>
          </p:cNvPr>
          <p:cNvSpPr txBox="1"/>
          <p:nvPr/>
        </p:nvSpPr>
        <p:spPr>
          <a:xfrm>
            <a:off x="643470" y="1344434"/>
            <a:ext cx="4944530" cy="3661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SzPct val="87000"/>
              <a:buFont typeface="Arial" panose="020B0604020202020204" pitchFamily="34" charset="0"/>
              <a:buChar char="•"/>
            </a:pPr>
            <a:r>
              <a:rPr lang="en-US" sz="3500" dirty="0"/>
              <a:t>This slide contrasts the </a:t>
            </a:r>
            <a:r>
              <a:rPr lang="en-US" sz="3500" dirty="0" err="1"/>
              <a:t>kalman</a:t>
            </a:r>
            <a:r>
              <a:rPr lang="en-US" sz="3500" dirty="0"/>
              <a:t> Filter portfolio—shown through cumulative returns only—with the Ensemble Kalman Filter</a:t>
            </a:r>
          </a:p>
        </p:txBody>
      </p:sp>
      <p:pic>
        <p:nvPicPr>
          <p:cNvPr id="5" name="Immagine 4" descr="Immagine che contiene testo, linea, Diagramm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A25C9071-CCFF-874C-FEBF-0B421F71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423" y="852621"/>
            <a:ext cx="5363880" cy="2601480"/>
          </a:xfrm>
          <a:prstGeom prst="rect">
            <a:avLst/>
          </a:prstGeom>
        </p:spPr>
      </p:pic>
      <p:pic>
        <p:nvPicPr>
          <p:cNvPr id="4" name="Immagine 3" descr="Immagine che contiene testo, linea, Diagramm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FA885C4E-1DB4-4E05-53D1-E2644313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23" y="3705407"/>
            <a:ext cx="5363880" cy="26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9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E510B45D-3751-F5B9-A33D-15827B2B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5" y="726384"/>
            <a:ext cx="7857067" cy="3850792"/>
          </a:xfrm>
          <a:prstGeom prst="rect">
            <a:avLst/>
          </a:prstGeom>
        </p:spPr>
      </p:pic>
      <p:pic>
        <p:nvPicPr>
          <p:cNvPr id="6" name="Immagine 5" descr="Immagine che contiene testo, Carattere, schermat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063838E6-4C18-C441-7E1F-8812DC54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-709"/>
          <a:stretch>
            <a:fillRect/>
          </a:stretch>
        </p:blipFill>
        <p:spPr>
          <a:xfrm>
            <a:off x="457199" y="4920836"/>
            <a:ext cx="11277600" cy="12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0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B13BCF-4F9B-C0C8-727C-D566F2C8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66" y="1229217"/>
            <a:ext cx="6189345" cy="10972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3000" b="0" dirty="0"/>
              <a:t>DISCRETE PORTFOLIO ALLOCATION AND TRANSACTION COST ANALYSIS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8E92B024-1ABE-9D5C-D482-2C442629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11" y="257178"/>
            <a:ext cx="4807255" cy="219931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A1F29-360D-40E1-D544-971A51A9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2700647"/>
            <a:ext cx="5633649" cy="366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/>
              <a:t>The analysis now shifts from continuous portfolio weights to a </a:t>
            </a:r>
            <a:r>
              <a:rPr lang="en-US" sz="2300" b="1" dirty="0"/>
              <a:t>discrete allocation framework</a:t>
            </a:r>
            <a:r>
              <a:rPr lang="en-US" sz="2300" dirty="0"/>
              <a:t>, in which weights are converted into actual positions for a portfolio of fixed value. This representation more accurately mirrors the practical trading and rebalancing constraints of real markets.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E10DBD4A-254B-DF93-53EB-7F6C8C2E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11" y="2469941"/>
            <a:ext cx="4953908" cy="1795790"/>
          </a:xfrm>
          <a:prstGeom prst="rect">
            <a:avLst/>
          </a:prstGeom>
        </p:spPr>
      </p:pic>
      <p:pic>
        <p:nvPicPr>
          <p:cNvPr id="4" name="Immagine 3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EB3BD80-7657-5DE0-45E3-E3BE18030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411" y="4292619"/>
            <a:ext cx="5045252" cy="23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1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8EFEA-CC05-8EA5-F56F-1EF0D974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90" y="1198332"/>
            <a:ext cx="10890929" cy="1097280"/>
          </a:xfrm>
        </p:spPr>
        <p:txBody>
          <a:bodyPr/>
          <a:lstStyle/>
          <a:p>
            <a:r>
              <a:rPr lang="it-IT" dirty="0"/>
              <a:t>ANOMALY DETECTION</a:t>
            </a:r>
          </a:p>
        </p:txBody>
      </p:sp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7D6F0E4-7F6B-1EC5-BA3D-BE3F3210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87" y="3129424"/>
            <a:ext cx="5619568" cy="316624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65A72A-4C2D-F2DE-0597-83BC2EE46D2E}"/>
              </a:ext>
            </a:extLst>
          </p:cNvPr>
          <p:cNvSpPr txBox="1"/>
          <p:nvPr/>
        </p:nvSpPr>
        <p:spPr>
          <a:xfrm>
            <a:off x="6085542" y="3074015"/>
            <a:ext cx="6106458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300" b="1" dirty="0">
                <a:ea typeface="+mn-lt"/>
                <a:cs typeface="+mn-lt"/>
              </a:rPr>
              <a:t>Cost per </a:t>
            </a:r>
            <a:r>
              <a:rPr lang="it-IT" sz="1300" b="1" dirty="0" err="1">
                <a:ea typeface="+mn-lt"/>
                <a:cs typeface="+mn-lt"/>
              </a:rPr>
              <a:t>error</a:t>
            </a:r>
            <a:endParaRPr lang="it-IT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 err="1">
                <a:ea typeface="+mn-lt"/>
                <a:cs typeface="+mn-lt"/>
              </a:rPr>
              <a:t>Misclassifying</a:t>
            </a:r>
            <a:r>
              <a:rPr lang="it-IT" sz="1300" dirty="0">
                <a:ea typeface="+mn-lt"/>
                <a:cs typeface="+mn-lt"/>
              </a:rPr>
              <a:t> an </a:t>
            </a:r>
            <a:r>
              <a:rPr lang="it-IT" sz="1300" dirty="0" err="1">
                <a:ea typeface="+mn-lt"/>
                <a:cs typeface="+mn-lt"/>
              </a:rPr>
              <a:t>anomaly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observation</a:t>
            </a:r>
            <a:r>
              <a:rPr lang="it-IT" sz="1300" dirty="0">
                <a:ea typeface="+mn-lt"/>
                <a:cs typeface="+mn-lt"/>
              </a:rPr>
              <a:t> (</a:t>
            </a:r>
            <a:r>
              <a:rPr lang="it-IT" sz="1300" dirty="0">
                <a:latin typeface="Aptos"/>
              </a:rPr>
              <a:t>Y = 1</a:t>
            </a:r>
            <a:r>
              <a:rPr lang="it-IT" sz="1300" dirty="0">
                <a:ea typeface="+mn-lt"/>
                <a:cs typeface="+mn-lt"/>
              </a:rPr>
              <a:t>) </a:t>
            </a:r>
            <a:r>
              <a:rPr lang="it-IT" sz="1300" dirty="0" err="1">
                <a:ea typeface="+mn-lt"/>
                <a:cs typeface="+mn-lt"/>
              </a:rPr>
              <a:t>incurs</a:t>
            </a:r>
            <a:r>
              <a:rPr lang="it-IT" sz="1300" dirty="0">
                <a:ea typeface="+mn-lt"/>
                <a:cs typeface="+mn-lt"/>
              </a:rPr>
              <a:t> a penalty </a:t>
            </a:r>
            <a:r>
              <a:rPr lang="it-IT" sz="1300" dirty="0" err="1">
                <a:ea typeface="+mn-lt"/>
                <a:cs typeface="+mn-lt"/>
              </a:rPr>
              <a:t>equal</a:t>
            </a:r>
            <a:r>
              <a:rPr lang="it-IT" sz="1300" dirty="0">
                <a:ea typeface="+mn-lt"/>
                <a:cs typeface="+mn-lt"/>
              </a:rPr>
              <a:t> to </a:t>
            </a:r>
            <a:r>
              <a:rPr lang="it-IT" sz="1300" dirty="0" err="1">
                <a:latin typeface="Aptos"/>
              </a:rPr>
              <a:t>mean_anomaly</a:t>
            </a:r>
            <a:r>
              <a:rPr lang="it-IT" sz="1300" dirty="0">
                <a:ea typeface="+mn-lt"/>
                <a:cs typeface="+mn-lt"/>
              </a:rPr>
              <a:t>.</a:t>
            </a:r>
            <a:endParaRPr lang="it-IT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 err="1">
                <a:ea typeface="+mn-lt"/>
                <a:cs typeface="+mn-lt"/>
              </a:rPr>
              <a:t>Misclassifying</a:t>
            </a:r>
            <a:r>
              <a:rPr lang="it-IT" sz="1300" dirty="0">
                <a:ea typeface="+mn-lt"/>
                <a:cs typeface="+mn-lt"/>
              </a:rPr>
              <a:t> a </a:t>
            </a:r>
            <a:r>
              <a:rPr lang="it-IT" sz="1300" dirty="0" err="1">
                <a:ea typeface="+mn-lt"/>
                <a:cs typeface="+mn-lt"/>
              </a:rPr>
              <a:t>normal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observation</a:t>
            </a:r>
            <a:r>
              <a:rPr lang="it-IT" sz="1300" dirty="0">
                <a:ea typeface="+mn-lt"/>
                <a:cs typeface="+mn-lt"/>
              </a:rPr>
              <a:t> (</a:t>
            </a:r>
            <a:r>
              <a:rPr lang="it-IT" sz="1300" dirty="0">
                <a:latin typeface="Aptos"/>
              </a:rPr>
              <a:t>Y = 0</a:t>
            </a:r>
            <a:r>
              <a:rPr lang="it-IT" sz="1300" dirty="0">
                <a:ea typeface="+mn-lt"/>
                <a:cs typeface="+mn-lt"/>
              </a:rPr>
              <a:t>) </a:t>
            </a:r>
            <a:r>
              <a:rPr lang="it-IT" sz="1300" dirty="0" err="1">
                <a:ea typeface="+mn-lt"/>
                <a:cs typeface="+mn-lt"/>
              </a:rPr>
              <a:t>incurs</a:t>
            </a:r>
            <a:r>
              <a:rPr lang="it-IT" sz="1300" dirty="0">
                <a:ea typeface="+mn-lt"/>
                <a:cs typeface="+mn-lt"/>
              </a:rPr>
              <a:t> a penalty </a:t>
            </a:r>
            <a:r>
              <a:rPr lang="it-IT" sz="1300" dirty="0" err="1">
                <a:ea typeface="+mn-lt"/>
                <a:cs typeface="+mn-lt"/>
              </a:rPr>
              <a:t>equal</a:t>
            </a:r>
            <a:r>
              <a:rPr lang="it-IT" sz="1300" dirty="0">
                <a:ea typeface="+mn-lt"/>
                <a:cs typeface="+mn-lt"/>
              </a:rPr>
              <a:t> to </a:t>
            </a:r>
            <a:r>
              <a:rPr lang="it-IT" sz="1300" dirty="0" err="1">
                <a:latin typeface="Aptos"/>
              </a:rPr>
              <a:t>mean_normal</a:t>
            </a:r>
            <a:r>
              <a:rPr lang="it-IT" sz="1300" dirty="0">
                <a:ea typeface="+mn-lt"/>
                <a:cs typeface="+mn-lt"/>
              </a:rPr>
              <a:t>.</a:t>
            </a:r>
            <a:endParaRPr lang="it-IT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 err="1">
                <a:ea typeface="+mn-lt"/>
                <a:cs typeface="+mn-lt"/>
              </a:rPr>
              <a:t>Correct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classifications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carry</a:t>
            </a:r>
            <a:r>
              <a:rPr lang="it-IT" sz="1300" dirty="0">
                <a:ea typeface="+mn-lt"/>
                <a:cs typeface="+mn-lt"/>
              </a:rPr>
              <a:t> no penalty.</a:t>
            </a:r>
          </a:p>
          <a:p>
            <a:endParaRPr lang="it-IT" sz="1300" dirty="0"/>
          </a:p>
          <a:p>
            <a:r>
              <a:rPr lang="it-IT" sz="1300" b="1" dirty="0">
                <a:ea typeface="+mn-lt"/>
                <a:cs typeface="+mn-lt"/>
              </a:rPr>
              <a:t>Total cost</a:t>
            </a:r>
            <a:endParaRPr lang="it-IT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ea typeface="+mn-lt"/>
                <a:cs typeface="+mn-lt"/>
              </a:rPr>
              <a:t>Sum of </a:t>
            </a:r>
            <a:r>
              <a:rPr lang="it-IT" sz="1300" dirty="0" err="1">
                <a:ea typeface="+mn-lt"/>
                <a:cs typeface="+mn-lt"/>
              </a:rPr>
              <a:t>all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row-level</a:t>
            </a:r>
            <a:r>
              <a:rPr lang="it-IT" sz="1300" dirty="0">
                <a:ea typeface="+mn-lt"/>
                <a:cs typeface="+mn-lt"/>
              </a:rPr>
              <a:t> penalties in the test set.</a:t>
            </a:r>
          </a:p>
          <a:p>
            <a:endParaRPr lang="it-IT" sz="1300" dirty="0"/>
          </a:p>
          <a:p>
            <a:r>
              <a:rPr lang="it-IT" sz="1300" b="1" dirty="0" err="1">
                <a:ea typeface="+mn-lt"/>
                <a:cs typeface="+mn-lt"/>
              </a:rPr>
              <a:t>Worst</a:t>
            </a:r>
            <a:r>
              <a:rPr lang="it-IT" sz="1300" b="1" dirty="0">
                <a:ea typeface="+mn-lt"/>
                <a:cs typeface="+mn-lt"/>
              </a:rPr>
              <a:t>-case cost</a:t>
            </a:r>
            <a:endParaRPr lang="it-IT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00" dirty="0">
                <a:ea typeface="+mn-lt"/>
                <a:cs typeface="+mn-lt"/>
              </a:rPr>
              <a:t>Penalty </a:t>
            </a:r>
            <a:r>
              <a:rPr lang="it-IT" sz="1300" dirty="0" err="1">
                <a:ea typeface="+mn-lt"/>
                <a:cs typeface="+mn-lt"/>
              </a:rPr>
              <a:t>that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would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result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if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every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prediction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were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wrong</a:t>
            </a:r>
            <a:r>
              <a:rPr lang="it-IT" sz="1300" dirty="0">
                <a:ea typeface="+mn-lt"/>
                <a:cs typeface="+mn-lt"/>
              </a:rPr>
              <a:t>.</a:t>
            </a:r>
            <a:endParaRPr lang="it-IT" sz="1300" dirty="0"/>
          </a:p>
          <a:p>
            <a:endParaRPr lang="it-IT" sz="1300" dirty="0">
              <a:ea typeface="+mn-lt"/>
              <a:cs typeface="+mn-lt"/>
            </a:endParaRPr>
          </a:p>
          <a:p>
            <a:r>
              <a:rPr lang="it-IT" sz="1300" dirty="0">
                <a:ea typeface="+mn-lt"/>
                <a:cs typeface="+mn-lt"/>
              </a:rPr>
              <a:t>A </a:t>
            </a:r>
            <a:r>
              <a:rPr lang="it-IT" sz="1300" dirty="0" err="1">
                <a:ea typeface="+mn-lt"/>
                <a:cs typeface="+mn-lt"/>
              </a:rPr>
              <a:t>value</a:t>
            </a:r>
            <a:r>
              <a:rPr lang="it-IT" sz="1300" dirty="0">
                <a:ea typeface="+mn-lt"/>
                <a:cs typeface="+mn-lt"/>
              </a:rPr>
              <a:t> of 1 </a:t>
            </a:r>
            <a:r>
              <a:rPr lang="it-IT" sz="1300" dirty="0" err="1">
                <a:ea typeface="+mn-lt"/>
                <a:cs typeface="+mn-lt"/>
              </a:rPr>
              <a:t>denotes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perfect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classification</a:t>
            </a:r>
            <a:r>
              <a:rPr lang="it-IT" sz="1300" dirty="0">
                <a:ea typeface="+mn-lt"/>
                <a:cs typeface="+mn-lt"/>
              </a:rPr>
              <a:t>, </a:t>
            </a:r>
            <a:r>
              <a:rPr lang="it-IT" sz="1300" dirty="0" err="1">
                <a:ea typeface="+mn-lt"/>
                <a:cs typeface="+mn-lt"/>
              </a:rPr>
              <a:t>whereas</a:t>
            </a:r>
            <a:r>
              <a:rPr lang="it-IT" sz="1300" dirty="0">
                <a:ea typeface="+mn-lt"/>
                <a:cs typeface="+mn-lt"/>
              </a:rPr>
              <a:t> 0 </a:t>
            </a:r>
            <a:r>
              <a:rPr lang="it-IT" sz="1300" dirty="0" err="1">
                <a:ea typeface="+mn-lt"/>
                <a:cs typeface="+mn-lt"/>
              </a:rPr>
              <a:t>represents</a:t>
            </a:r>
            <a:r>
              <a:rPr lang="it-IT" sz="1300" dirty="0">
                <a:ea typeface="+mn-lt"/>
                <a:cs typeface="+mn-lt"/>
              </a:rPr>
              <a:t> the </a:t>
            </a:r>
            <a:r>
              <a:rPr lang="it-IT" sz="1300" dirty="0" err="1">
                <a:ea typeface="+mn-lt"/>
                <a:cs typeface="+mn-lt"/>
              </a:rPr>
              <a:t>worst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possible</a:t>
            </a:r>
            <a:r>
              <a:rPr lang="it-IT" sz="1300" dirty="0">
                <a:ea typeface="+mn-lt"/>
                <a:cs typeface="+mn-lt"/>
              </a:rPr>
              <a:t> </a:t>
            </a:r>
            <a:r>
              <a:rPr lang="it-IT" sz="1300" dirty="0" err="1">
                <a:ea typeface="+mn-lt"/>
                <a:cs typeface="+mn-lt"/>
              </a:rPr>
              <a:t>outcome</a:t>
            </a:r>
            <a:r>
              <a:rPr lang="it-IT" sz="1300" dirty="0">
                <a:ea typeface="+mn-lt"/>
                <a:cs typeface="+mn-lt"/>
              </a:rPr>
              <a:t>.</a:t>
            </a:r>
            <a:endParaRPr lang="it-IT" sz="13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ECA918-927B-DA3D-8F46-98FF436F9E9C}"/>
              </a:ext>
            </a:extLst>
          </p:cNvPr>
          <p:cNvSpPr txBox="1"/>
          <p:nvPr/>
        </p:nvSpPr>
        <p:spPr>
          <a:xfrm>
            <a:off x="472439" y="1864636"/>
            <a:ext cx="112471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ea typeface="+mn-lt"/>
                <a:cs typeface="+mn-lt"/>
              </a:rPr>
              <a:t>This </a:t>
            </a:r>
            <a:r>
              <a:rPr lang="it-IT" sz="1500" dirty="0" err="1">
                <a:ea typeface="+mn-lt"/>
                <a:cs typeface="+mn-lt"/>
              </a:rPr>
              <a:t>section</a:t>
            </a:r>
            <a:r>
              <a:rPr lang="it-IT" sz="1500" dirty="0">
                <a:ea typeface="+mn-lt"/>
                <a:cs typeface="+mn-lt"/>
              </a:rPr>
              <a:t> </a:t>
            </a:r>
            <a:r>
              <a:rPr lang="it-IT" sz="1500" dirty="0" err="1">
                <a:ea typeface="+mn-lt"/>
                <a:cs typeface="+mn-lt"/>
              </a:rPr>
              <a:t>examines</a:t>
            </a:r>
            <a:r>
              <a:rPr lang="it-IT" sz="1500" dirty="0">
                <a:ea typeface="+mn-lt"/>
                <a:cs typeface="+mn-lt"/>
              </a:rPr>
              <a:t> the </a:t>
            </a:r>
            <a:r>
              <a:rPr lang="it-IT" sz="1500" dirty="0" err="1">
                <a:ea typeface="+mn-lt"/>
                <a:cs typeface="+mn-lt"/>
              </a:rPr>
              <a:t>identification</a:t>
            </a:r>
            <a:r>
              <a:rPr lang="it-IT" sz="1500" dirty="0">
                <a:ea typeface="+mn-lt"/>
                <a:cs typeface="+mn-lt"/>
              </a:rPr>
              <a:t> of </a:t>
            </a:r>
            <a:r>
              <a:rPr lang="it-IT" sz="1500" dirty="0" err="1">
                <a:ea typeface="+mn-lt"/>
                <a:cs typeface="+mn-lt"/>
              </a:rPr>
              <a:t>anomalies</a:t>
            </a:r>
            <a:r>
              <a:rPr lang="it-IT" sz="1500" dirty="0">
                <a:ea typeface="+mn-lt"/>
                <a:cs typeface="+mn-lt"/>
              </a:rPr>
              <a:t> in </a:t>
            </a:r>
            <a:r>
              <a:rPr lang="it-IT" sz="1500" dirty="0" err="1">
                <a:ea typeface="+mn-lt"/>
                <a:cs typeface="+mn-lt"/>
              </a:rPr>
              <a:t>financial</a:t>
            </a:r>
            <a:r>
              <a:rPr lang="it-IT" sz="1500" dirty="0">
                <a:ea typeface="+mn-lt"/>
                <a:cs typeface="+mn-lt"/>
              </a:rPr>
              <a:t> time-</a:t>
            </a:r>
            <a:r>
              <a:rPr lang="it-IT" sz="1500" dirty="0" err="1">
                <a:ea typeface="+mn-lt"/>
                <a:cs typeface="+mn-lt"/>
              </a:rPr>
              <a:t>series</a:t>
            </a:r>
            <a:r>
              <a:rPr lang="it-IT" sz="1500" dirty="0">
                <a:ea typeface="+mn-lt"/>
                <a:cs typeface="+mn-lt"/>
              </a:rPr>
              <a:t> data and </a:t>
            </a:r>
            <a:r>
              <a:rPr lang="it-IT" sz="1500" dirty="0" err="1">
                <a:ea typeface="+mn-lt"/>
                <a:cs typeface="+mn-lt"/>
              </a:rPr>
              <a:t>assesses</a:t>
            </a:r>
            <a:r>
              <a:rPr lang="it-IT" sz="1500" dirty="0">
                <a:ea typeface="+mn-lt"/>
                <a:cs typeface="+mn-lt"/>
              </a:rPr>
              <a:t> </a:t>
            </a:r>
            <a:r>
              <a:rPr lang="it-IT" sz="1500" dirty="0" err="1">
                <a:ea typeface="+mn-lt"/>
                <a:cs typeface="+mn-lt"/>
              </a:rPr>
              <a:t>their</a:t>
            </a:r>
            <a:r>
              <a:rPr lang="it-IT" sz="1500" dirty="0">
                <a:ea typeface="+mn-lt"/>
                <a:cs typeface="+mn-lt"/>
              </a:rPr>
              <a:t> </a:t>
            </a:r>
            <a:r>
              <a:rPr lang="it-IT" sz="1500" dirty="0" err="1">
                <a:ea typeface="+mn-lt"/>
                <a:cs typeface="+mn-lt"/>
              </a:rPr>
              <a:t>effect</a:t>
            </a:r>
            <a:r>
              <a:rPr lang="it-IT" sz="1500" dirty="0">
                <a:ea typeface="+mn-lt"/>
                <a:cs typeface="+mn-lt"/>
              </a:rPr>
              <a:t> on portfolio performance.</a:t>
            </a:r>
          </a:p>
          <a:p>
            <a:r>
              <a:rPr lang="it-IT" sz="1500" dirty="0">
                <a:ea typeface="+mn-lt"/>
                <a:cs typeface="+mn-lt"/>
              </a:rPr>
              <a:t>The </a:t>
            </a:r>
            <a:r>
              <a:rPr lang="it-IT" sz="1500" dirty="0" err="1">
                <a:ea typeface="+mn-lt"/>
                <a:cs typeface="+mn-lt"/>
              </a:rPr>
              <a:t>objectives</a:t>
            </a:r>
            <a:r>
              <a:rPr lang="it-IT" sz="1500" dirty="0">
                <a:ea typeface="+mn-lt"/>
                <a:cs typeface="+mn-lt"/>
              </a:rPr>
              <a:t> are: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A64F388-998F-8D91-D0CB-4E3ED28CF2DD}"/>
              </a:ext>
            </a:extLst>
          </p:cNvPr>
          <p:cNvSpPr txBox="1"/>
          <p:nvPr/>
        </p:nvSpPr>
        <p:spPr>
          <a:xfrm>
            <a:off x="6085542" y="2704683"/>
            <a:ext cx="183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/>
              <a:t>Financial Score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5C134E3-1401-CFE5-A877-7C978094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2682765"/>
            <a:ext cx="1552143" cy="4346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AB62EFD-9F49-A373-605E-C4A0823D0C0F}"/>
              </a:ext>
            </a:extLst>
          </p:cNvPr>
          <p:cNvSpPr txBox="1"/>
          <p:nvPr/>
        </p:nvSpPr>
        <p:spPr>
          <a:xfrm>
            <a:off x="482896" y="2394386"/>
            <a:ext cx="561310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it-IT" sz="1500" dirty="0">
                <a:ea typeface="+mn-lt"/>
                <a:cs typeface="+mn-lt"/>
              </a:rPr>
              <a:t>Detect </a:t>
            </a:r>
            <a:r>
              <a:rPr lang="it-IT" sz="1500" dirty="0" err="1">
                <a:ea typeface="+mn-lt"/>
                <a:cs typeface="+mn-lt"/>
              </a:rPr>
              <a:t>observations</a:t>
            </a:r>
            <a:r>
              <a:rPr lang="it-IT" sz="1500" dirty="0">
                <a:ea typeface="+mn-lt"/>
                <a:cs typeface="+mn-lt"/>
              </a:rPr>
              <a:t> </a:t>
            </a:r>
            <a:r>
              <a:rPr lang="it-IT" sz="1500" dirty="0" err="1">
                <a:ea typeface="+mn-lt"/>
                <a:cs typeface="+mn-lt"/>
              </a:rPr>
              <a:t>that</a:t>
            </a:r>
            <a:r>
              <a:rPr lang="it-IT" sz="1500" dirty="0">
                <a:ea typeface="+mn-lt"/>
                <a:cs typeface="+mn-lt"/>
              </a:rPr>
              <a:t> </a:t>
            </a:r>
            <a:r>
              <a:rPr lang="it-IT" sz="1500" dirty="0" err="1">
                <a:ea typeface="+mn-lt"/>
                <a:cs typeface="+mn-lt"/>
              </a:rPr>
              <a:t>could</a:t>
            </a:r>
            <a:r>
              <a:rPr lang="it-IT" sz="1500" dirty="0">
                <a:ea typeface="+mn-lt"/>
                <a:cs typeface="+mn-lt"/>
              </a:rPr>
              <a:t> </a:t>
            </a:r>
            <a:r>
              <a:rPr lang="it-IT" sz="1500" dirty="0" err="1">
                <a:ea typeface="+mn-lt"/>
                <a:cs typeface="+mn-lt"/>
              </a:rPr>
              <a:t>impair</a:t>
            </a:r>
            <a:r>
              <a:rPr lang="it-IT" sz="1500" dirty="0">
                <a:ea typeface="+mn-lt"/>
                <a:cs typeface="+mn-lt"/>
              </a:rPr>
              <a:t> portfolio strategies</a:t>
            </a:r>
          </a:p>
          <a:p>
            <a:pPr marL="342900" indent="-342900">
              <a:buFont typeface="+mj-lt"/>
              <a:buAutoNum type="arabicParenR"/>
            </a:pPr>
            <a:r>
              <a:rPr lang="it-IT" sz="1500" dirty="0">
                <a:ea typeface="+mn-lt"/>
                <a:cs typeface="+mn-lt"/>
              </a:rPr>
              <a:t>Compare the </a:t>
            </a:r>
            <a:r>
              <a:rPr lang="it-IT" sz="1500" dirty="0" err="1">
                <a:ea typeface="+mn-lt"/>
                <a:cs typeface="+mn-lt"/>
              </a:rPr>
              <a:t>effectiveness</a:t>
            </a:r>
            <a:r>
              <a:rPr lang="it-IT" sz="1500" dirty="0">
                <a:ea typeface="+mn-lt"/>
                <a:cs typeface="+mn-lt"/>
              </a:rPr>
              <a:t> of alternative </a:t>
            </a:r>
            <a:r>
              <a:rPr lang="it-IT" sz="1500" dirty="0" err="1">
                <a:ea typeface="+mn-lt"/>
                <a:cs typeface="+mn-lt"/>
              </a:rPr>
              <a:t>detection</a:t>
            </a:r>
            <a:r>
              <a:rPr lang="it-IT" sz="1500" dirty="0">
                <a:ea typeface="+mn-lt"/>
                <a:cs typeface="+mn-lt"/>
              </a:rPr>
              <a:t> techniques.</a:t>
            </a: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245883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24DFF1-9F31-57DA-5D1C-D11712A0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27" y="896453"/>
            <a:ext cx="3863385" cy="2844838"/>
          </a:xfrm>
        </p:spPr>
        <p:txBody>
          <a:bodyPr anchor="t">
            <a:normAutofit/>
          </a:bodyPr>
          <a:lstStyle/>
          <a:p>
            <a:r>
              <a:rPr lang="it-IT" dirty="0"/>
              <a:t>RESULTS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0C6137-1326-42B2-91E9-330C3BC40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23862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302301-D862-E0C3-CB81-ECC531C8B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30" y="1592557"/>
            <a:ext cx="11536300" cy="332422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it-IT" sz="1800" b="1" dirty="0"/>
              <a:t>MLP </a:t>
            </a:r>
            <a:r>
              <a:rPr lang="it-IT" sz="1800" b="1" dirty="0" err="1"/>
              <a:t>Classifier</a:t>
            </a:r>
            <a:r>
              <a:rPr lang="it-IT" sz="1800" b="1" dirty="0"/>
              <a:t>: </a:t>
            </a:r>
            <a:r>
              <a:rPr lang="it-IT" sz="1800" dirty="0"/>
              <a:t>Basic</a:t>
            </a:r>
            <a:r>
              <a:rPr lang="it-IT" sz="1800" b="1" dirty="0"/>
              <a:t> </a:t>
            </a:r>
            <a:r>
              <a:rPr lang="it-IT" sz="1800" dirty="0" err="1"/>
              <a:t>architecture</a:t>
            </a:r>
            <a:r>
              <a:rPr lang="it-IT" sz="1800" dirty="0"/>
              <a:t>: 512 → 256 → 128 → 64 → 32 → 16 </a:t>
            </a:r>
            <a:r>
              <a:rPr lang="it-IT" sz="1800" dirty="0" err="1"/>
              <a:t>neuronsTuned</a:t>
            </a:r>
            <a:r>
              <a:rPr lang="it-IT" sz="1800" dirty="0"/>
              <a:t> </a:t>
            </a:r>
            <a:r>
              <a:rPr lang="it-IT" sz="1800" dirty="0" err="1"/>
              <a:t>version</a:t>
            </a:r>
            <a:r>
              <a:rPr lang="it-IT" sz="1800" dirty="0"/>
              <a:t>: </a:t>
            </a:r>
            <a:r>
              <a:rPr lang="it-IT" sz="1800" dirty="0" err="1"/>
              <a:t>layers</a:t>
            </a:r>
            <a:r>
              <a:rPr lang="it-IT" sz="1800" dirty="0"/>
              <a:t> &amp; </a:t>
            </a:r>
            <a:r>
              <a:rPr lang="it-IT" sz="1800" dirty="0" err="1"/>
              <a:t>hyper-params</a:t>
            </a:r>
            <a:r>
              <a:rPr lang="it-IT" sz="1800" dirty="0"/>
              <a:t> </a:t>
            </a:r>
            <a:r>
              <a:rPr lang="it-IT" sz="1800" dirty="0" err="1"/>
              <a:t>optimized</a:t>
            </a:r>
            <a:r>
              <a:rPr lang="it-IT" sz="1800" dirty="0"/>
              <a:t> with </a:t>
            </a:r>
            <a:r>
              <a:rPr lang="it-IT" sz="1800" dirty="0" err="1"/>
              <a:t>Optuna</a:t>
            </a:r>
            <a:r>
              <a:rPr lang="it-IT" sz="1800" dirty="0"/>
              <a:t> for </a:t>
            </a:r>
            <a:r>
              <a:rPr lang="it-IT" sz="1800" dirty="0" err="1"/>
              <a:t>higher</a:t>
            </a:r>
            <a:r>
              <a:rPr lang="it-IT" sz="1800" dirty="0"/>
              <a:t> </a:t>
            </a:r>
            <a:r>
              <a:rPr lang="it-IT" sz="1800" dirty="0" err="1"/>
              <a:t>anomaly-detection</a:t>
            </a:r>
            <a:r>
              <a:rPr lang="it-IT" sz="1800" dirty="0"/>
              <a:t> </a:t>
            </a:r>
            <a:r>
              <a:rPr lang="it-IT" sz="1800" dirty="0" err="1"/>
              <a:t>accuracy</a:t>
            </a:r>
            <a:endParaRPr lang="it-IT" sz="1800" dirty="0"/>
          </a:p>
          <a:p>
            <a:pPr>
              <a:lnSpc>
                <a:spcPct val="110000"/>
              </a:lnSpc>
            </a:pPr>
            <a:endParaRPr lang="it-IT" sz="1800" dirty="0"/>
          </a:p>
          <a:p>
            <a:pPr>
              <a:lnSpc>
                <a:spcPct val="110000"/>
              </a:lnSpc>
            </a:pPr>
            <a:r>
              <a:rPr lang="it-IT" sz="1800" b="1" dirty="0"/>
              <a:t>LSTM </a:t>
            </a:r>
            <a:r>
              <a:rPr lang="it-IT" sz="1800" b="1" dirty="0" err="1"/>
              <a:t>Autoencoder</a:t>
            </a:r>
            <a:r>
              <a:rPr lang="it-IT" sz="1800" b="1" dirty="0"/>
              <a:t>:</a:t>
            </a:r>
            <a:r>
              <a:rPr lang="it-IT" sz="1800" dirty="0"/>
              <a:t> (</a:t>
            </a:r>
            <a:r>
              <a:rPr lang="it-IT" sz="1800" dirty="0" err="1"/>
              <a:t>Unsupervised</a:t>
            </a:r>
            <a:r>
              <a:rPr lang="it-IT" sz="1800" dirty="0"/>
              <a:t>)</a:t>
            </a:r>
            <a:r>
              <a:rPr lang="it-IT" sz="1800" dirty="0" err="1"/>
              <a:t>Learns</a:t>
            </a:r>
            <a:r>
              <a:rPr lang="it-IT" sz="1800" dirty="0"/>
              <a:t> to </a:t>
            </a:r>
            <a:r>
              <a:rPr lang="it-IT" sz="1800" dirty="0" err="1"/>
              <a:t>reconstruct</a:t>
            </a:r>
            <a:r>
              <a:rPr lang="it-IT" sz="1800" dirty="0"/>
              <a:t> </a:t>
            </a:r>
            <a:r>
              <a:rPr lang="it-IT" sz="1800" dirty="0" err="1"/>
              <a:t>normal</a:t>
            </a:r>
            <a:r>
              <a:rPr lang="it-IT" sz="1800" dirty="0"/>
              <a:t> patterns; large </a:t>
            </a:r>
            <a:r>
              <a:rPr lang="it-IT" sz="1800" dirty="0" err="1"/>
              <a:t>reconstruction</a:t>
            </a:r>
            <a:r>
              <a:rPr lang="it-IT" sz="1800" dirty="0"/>
              <a:t> </a:t>
            </a:r>
            <a:r>
              <a:rPr lang="it-IT" sz="1800" dirty="0" err="1"/>
              <a:t>error</a:t>
            </a:r>
            <a:r>
              <a:rPr lang="it-IT" sz="1800" dirty="0"/>
              <a:t> ⇒ </a:t>
            </a:r>
            <a:r>
              <a:rPr lang="it-IT" sz="1800" dirty="0" err="1"/>
              <a:t>anomalyArchitecture</a:t>
            </a:r>
            <a:r>
              <a:rPr lang="it-IT" sz="1800" dirty="0"/>
              <a:t> &amp; </a:t>
            </a:r>
            <a:r>
              <a:rPr lang="it-IT" sz="1800" dirty="0" err="1"/>
              <a:t>anomaly</a:t>
            </a:r>
            <a:r>
              <a:rPr lang="it-IT" sz="1800" dirty="0"/>
              <a:t> </a:t>
            </a:r>
            <a:r>
              <a:rPr lang="it-IT" sz="1800" dirty="0" err="1"/>
              <a:t>threshold</a:t>
            </a:r>
            <a:r>
              <a:rPr lang="it-IT" sz="1800" dirty="0"/>
              <a:t> auto-</a:t>
            </a:r>
            <a:r>
              <a:rPr lang="it-IT" sz="1800" dirty="0" err="1"/>
              <a:t>tuned</a:t>
            </a:r>
            <a:r>
              <a:rPr lang="it-IT" sz="1800" dirty="0"/>
              <a:t> with </a:t>
            </a:r>
            <a:r>
              <a:rPr lang="it-IT" sz="1800" dirty="0" err="1"/>
              <a:t>OptunaTargets</a:t>
            </a:r>
            <a:r>
              <a:rPr lang="it-IT" sz="1800" dirty="0"/>
              <a:t> </a:t>
            </a:r>
            <a:r>
              <a:rPr lang="it-IT" sz="1800" dirty="0" err="1"/>
              <a:t>structural</a:t>
            </a:r>
            <a:r>
              <a:rPr lang="it-IT" sz="1800" dirty="0"/>
              <a:t> </a:t>
            </a:r>
            <a:r>
              <a:rPr lang="it-IT" sz="1800" dirty="0" err="1"/>
              <a:t>deviations</a:t>
            </a:r>
            <a:r>
              <a:rPr lang="it-IT" sz="1800" dirty="0"/>
              <a:t> in multivariate time-</a:t>
            </a:r>
            <a:r>
              <a:rPr lang="it-IT" sz="1800" dirty="0" err="1"/>
              <a:t>seriesC</a:t>
            </a:r>
            <a:r>
              <a:rPr lang="it-IT" sz="1800" dirty="0"/>
              <a:t>. LSTM </a:t>
            </a:r>
            <a:r>
              <a:rPr lang="it-IT" sz="1800" dirty="0" err="1"/>
              <a:t>Classifier</a:t>
            </a:r>
            <a:r>
              <a:rPr lang="it-IT" sz="1800" dirty="0"/>
              <a:t> (</a:t>
            </a:r>
            <a:r>
              <a:rPr lang="it-IT" sz="1800" dirty="0" err="1"/>
              <a:t>Supervised</a:t>
            </a:r>
            <a:r>
              <a:rPr lang="it-IT" sz="1800" dirty="0"/>
              <a:t>)</a:t>
            </a:r>
            <a:r>
              <a:rPr lang="it-IT" sz="1800" dirty="0" err="1"/>
              <a:t>Trains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on Y-labels (</a:t>
            </a:r>
            <a:r>
              <a:rPr lang="it-IT" sz="1800" dirty="0" err="1"/>
              <a:t>normal</a:t>
            </a:r>
            <a:r>
              <a:rPr lang="it-IT" sz="1800" dirty="0"/>
              <a:t> vs. </a:t>
            </a:r>
            <a:r>
              <a:rPr lang="it-IT" sz="1800" dirty="0" err="1"/>
              <a:t>anomalous</a:t>
            </a:r>
            <a:r>
              <a:rPr lang="it-IT" sz="1800" dirty="0"/>
              <a:t>)Two </a:t>
            </a:r>
            <a:r>
              <a:rPr lang="it-IT" sz="1800" dirty="0" err="1"/>
              <a:t>decision</a:t>
            </a:r>
            <a:r>
              <a:rPr lang="it-IT" sz="1800" dirty="0"/>
              <a:t> thresholds0.50 (standard)</a:t>
            </a:r>
            <a:r>
              <a:rPr lang="it-IT" sz="1800" dirty="0" err="1"/>
              <a:t>Tuned</a:t>
            </a:r>
            <a:r>
              <a:rPr lang="it-IT" sz="1800" dirty="0"/>
              <a:t> for a user-</a:t>
            </a:r>
            <a:r>
              <a:rPr lang="it-IT" sz="1800" dirty="0" err="1"/>
              <a:t>defined</a:t>
            </a:r>
            <a:r>
              <a:rPr lang="it-IT" sz="1800" dirty="0"/>
              <a:t> </a:t>
            </a:r>
            <a:r>
              <a:rPr lang="it-IT" sz="1800" dirty="0" err="1"/>
              <a:t>precision</a:t>
            </a:r>
            <a:r>
              <a:rPr lang="it-IT" sz="1800" dirty="0"/>
              <a:t> target → more conservative </a:t>
            </a:r>
            <a:r>
              <a:rPr lang="it-IT" sz="1800" dirty="0" err="1"/>
              <a:t>alerts</a:t>
            </a:r>
            <a:endParaRPr lang="it-IT" sz="1800" dirty="0"/>
          </a:p>
          <a:p>
            <a:pPr marL="0" indent="0">
              <a:lnSpc>
                <a:spcPct val="110000"/>
              </a:lnSpc>
              <a:buNone/>
            </a:pPr>
            <a:endParaRPr lang="it-IT" sz="1600" dirty="0"/>
          </a:p>
        </p:txBody>
      </p:sp>
      <p:pic>
        <p:nvPicPr>
          <p:cNvPr id="6" name="Immagine 5" descr="Immagine che contiene testo, schermata, numer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BBFF8923-D595-4E82-F0C2-2B33EAB6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4537572"/>
            <a:ext cx="2351316" cy="1804635"/>
          </a:xfrm>
          <a:prstGeom prst="rect">
            <a:avLst/>
          </a:prstGeom>
        </p:spPr>
      </p:pic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D83154C1-9337-EBCB-9340-591E307DD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265" y="4537569"/>
            <a:ext cx="2438695" cy="1804635"/>
          </a:xfrm>
          <a:prstGeom prst="rect">
            <a:avLst/>
          </a:prstGeom>
        </p:spPr>
      </p:pic>
      <p:pic>
        <p:nvPicPr>
          <p:cNvPr id="4" name="Content Placeholder 3" descr="Immagine che contiene testo, schermata, numer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5547C2D8-5A22-4D1E-36F9-D93D8B024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29" y="4537569"/>
            <a:ext cx="2351316" cy="1804635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ACE02C45-A441-5823-10BB-5777CEDEE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302" y="4537569"/>
            <a:ext cx="2438695" cy="18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12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0B82B-0BFB-7E9D-C740-7413C599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838" y="284804"/>
            <a:ext cx="10890929" cy="1097280"/>
          </a:xfrm>
        </p:spPr>
        <p:txBody>
          <a:bodyPr/>
          <a:lstStyle/>
          <a:p>
            <a:r>
              <a:rPr lang="it-IT" dirty="0"/>
              <a:t>RESULTS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9EAF02-A671-8C65-D596-4F0A827F9852}"/>
              </a:ext>
            </a:extLst>
          </p:cNvPr>
          <p:cNvSpPr txBox="1"/>
          <p:nvPr/>
        </p:nvSpPr>
        <p:spPr>
          <a:xfrm>
            <a:off x="3047999" y="359376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1" dirty="0">
                <a:latin typeface="+mj-lt"/>
              </a:rPr>
              <a:t>ANOMALY INTEGRATION</a:t>
            </a:r>
          </a:p>
        </p:txBody>
      </p:sp>
      <p:pic>
        <p:nvPicPr>
          <p:cNvPr id="6" name="Content Placeholder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6410BA34-D992-5EE7-5757-428C33AC9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35" y="1191735"/>
            <a:ext cx="10890929" cy="2302503"/>
          </a:xfr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E71F91BD-8953-8A7B-FF45-2CEDF7DDA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10746"/>
              </p:ext>
            </p:extLst>
          </p:nvPr>
        </p:nvGraphicFramePr>
        <p:xfrm>
          <a:off x="1787425" y="4401168"/>
          <a:ext cx="8119608" cy="201298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54021">
                  <a:extLst>
                    <a:ext uri="{9D8B030D-6E8A-4147-A177-3AD203B41FA5}">
                      <a16:colId xmlns:a16="http://schemas.microsoft.com/office/drawing/2014/main" val="1237747936"/>
                    </a:ext>
                  </a:extLst>
                </a:gridCol>
                <a:gridCol w="2859468">
                  <a:extLst>
                    <a:ext uri="{9D8B030D-6E8A-4147-A177-3AD203B41FA5}">
                      <a16:colId xmlns:a16="http://schemas.microsoft.com/office/drawing/2014/main" val="1731118807"/>
                    </a:ext>
                  </a:extLst>
                </a:gridCol>
                <a:gridCol w="2806119">
                  <a:extLst>
                    <a:ext uri="{9D8B030D-6E8A-4147-A177-3AD203B41FA5}">
                      <a16:colId xmlns:a16="http://schemas.microsoft.com/office/drawing/2014/main" val="3904389105"/>
                    </a:ext>
                  </a:extLst>
                </a:gridCol>
              </a:tblGrid>
              <a:tr h="509757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it-IT" sz="1800" b="1">
                          <a:effectLst/>
                          <a:latin typeface="Aptos" panose="020B0004020202020204" pitchFamily="34" charset="0"/>
                        </a:rPr>
                        <a:t>Discrete overlay</a:t>
                      </a:r>
                      <a:endParaRPr lang="it-IT">
                        <a:effectLst/>
                        <a:latin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it-IT" sz="1800">
                          <a:effectLst/>
                          <a:latin typeface="Aptos" panose="020B0004020202020204" pitchFamily="34" charset="0"/>
                        </a:rPr>
                        <a:t>Real-world tradability</a:t>
                      </a:r>
                      <a:endParaRPr lang="it-IT">
                        <a:effectLst/>
                        <a:latin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it-IT" sz="1800">
                          <a:effectLst/>
                          <a:latin typeface="Aptos" panose="020B0004020202020204" pitchFamily="34" charset="0"/>
                        </a:rPr>
                        <a:t>Extra noise &amp; costs</a:t>
                      </a:r>
                      <a:endParaRPr lang="it-IT">
                        <a:effectLst/>
                        <a:latin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64300"/>
                  </a:ext>
                </a:extLst>
              </a:tr>
              <a:tr h="150323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it-IT" sz="1800" b="1">
                          <a:effectLst/>
                          <a:latin typeface="Aptos" panose="020B0004020202020204" pitchFamily="34" charset="0"/>
                        </a:rPr>
                        <a:t>Fractional overlay</a:t>
                      </a:r>
                      <a:endParaRPr lang="it-IT">
                        <a:effectLst/>
                        <a:latin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US" sz="1800" dirty="0">
                          <a:effectLst/>
                          <a:latin typeface="Aptos" panose="020B0004020202020204" pitchFamily="34" charset="0"/>
                        </a:rPr>
                        <a:t>Higher risk-adjusted returns; keeps model precision</a:t>
                      </a:r>
                      <a:endParaRPr lang="en-US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it-IT" sz="1800" dirty="0" err="1">
                          <a:effectLst/>
                          <a:latin typeface="Aptos" panose="020B0004020202020204" pitchFamily="34" charset="0"/>
                        </a:rPr>
                        <a:t>Requires</a:t>
                      </a:r>
                      <a:r>
                        <a:rPr lang="it-IT" sz="180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r>
                        <a:rPr lang="it-IT" sz="1800" dirty="0" err="1">
                          <a:effectLst/>
                          <a:latin typeface="Aptos" panose="020B0004020202020204" pitchFamily="34" charset="0"/>
                        </a:rPr>
                        <a:t>fractional</a:t>
                      </a:r>
                      <a:r>
                        <a:rPr lang="it-IT" sz="1800" dirty="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r>
                        <a:rPr lang="it-IT" sz="1800" dirty="0" err="1">
                          <a:effectLst/>
                          <a:latin typeface="Aptos" panose="020B0004020202020204" pitchFamily="34" charset="0"/>
                        </a:rPr>
                        <a:t>execution</a:t>
                      </a:r>
                      <a:r>
                        <a:rPr lang="it-IT" sz="1800" dirty="0">
                          <a:effectLst/>
                          <a:latin typeface="Aptos" panose="020B0004020202020204" pitchFamily="34" charset="0"/>
                        </a:rPr>
                        <a:t> capability</a:t>
                      </a:r>
                      <a:endParaRPr lang="it-IT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56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40126-E2C8-3B30-3EB7-6F57ADA5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41178"/>
            <a:ext cx="5752093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INTEGRATE ANOMALY-DETECTION SIGNALS INTO INDEX-REPLICATION</a:t>
            </a:r>
            <a:br>
              <a:rPr lang="it-IT" sz="2200" dirty="0"/>
            </a:br>
            <a:endParaRPr lang="it-IT" sz="2200" dirty="0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Immagine che contiene testo, diagramm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9A916DEC-3131-8C6E-3B37-117CFA5F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76" y="1920240"/>
            <a:ext cx="5199799" cy="1884926"/>
          </a:xfrm>
          <a:prstGeom prst="rect">
            <a:avLst/>
          </a:prstGeom>
        </p:spPr>
      </p:pic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3C82B64C-001A-26D5-32D8-2DE262D4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578" y="3995297"/>
            <a:ext cx="5199797" cy="18849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1B184D-6C0E-BC51-B363-2E1776C0379C}"/>
              </a:ext>
            </a:extLst>
          </p:cNvPr>
          <p:cNvSpPr txBox="1"/>
          <p:nvPr/>
        </p:nvSpPr>
        <p:spPr>
          <a:xfrm>
            <a:off x="640079" y="2062003"/>
            <a:ext cx="575209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/>
              <a:t>Load binary anomaly flags generated by the chosen ML model.</a:t>
            </a:r>
            <a:endParaRPr lang="it-IT" sz="1500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If a flag = 1 (stress), set all portfolio weights to 0 → move entirely to cash.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Apply the overlay in two variants: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Discrete allocation</a:t>
            </a:r>
            <a:r>
              <a:rPr lang="en-US" sz="1500" dirty="0"/>
              <a:t> – rounded positions for a fixed-value 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Continuous weights</a:t>
            </a:r>
            <a:r>
              <a:rPr lang="en-US" sz="1500" dirty="0"/>
              <a:t> – original fractional weights from the replication model.</a:t>
            </a:r>
          </a:p>
          <a:p>
            <a:r>
              <a:rPr lang="en-US" sz="1500" dirty="0"/>
              <a:t>4.  Re-compute performance and risk metrics for both</a:t>
            </a:r>
          </a:p>
          <a:p>
            <a:r>
              <a:rPr lang="en-US" sz="1500" dirty="0"/>
              <a:t>     variants.</a:t>
            </a:r>
          </a:p>
          <a:p>
            <a:endParaRPr lang="en-US" sz="1500" b="1" dirty="0"/>
          </a:p>
          <a:p>
            <a:r>
              <a:rPr lang="en-US" sz="1500" b="1" dirty="0"/>
              <a:t>Key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Continuous-weight overlay preserves model precision and delivers the best risk-adjusted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Discrete overlay is more realistic but introduces extra implementation noise and transaction costs.</a:t>
            </a:r>
          </a:p>
        </p:txBody>
      </p:sp>
    </p:spTree>
    <p:extLst>
      <p:ext uri="{BB962C8B-B14F-4D97-AF65-F5344CB8AC3E}">
        <p14:creationId xmlns:p14="http://schemas.microsoft.com/office/powerpoint/2010/main" val="89201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 descr="Utente">
            <a:extLst>
              <a:ext uri="{FF2B5EF4-FFF2-40B4-BE49-F238E27FC236}">
                <a16:creationId xmlns:a16="http://schemas.microsoft.com/office/drawing/2014/main" id="{D128A9C6-5C82-7F6F-611D-8F3262BA23BB}"/>
              </a:ext>
            </a:extLst>
          </p:cNvPr>
          <p:cNvSpPr/>
          <p:nvPr/>
        </p:nvSpPr>
        <p:spPr>
          <a:xfrm>
            <a:off x="752988" y="1827694"/>
            <a:ext cx="294477" cy="29418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5" name="Rettangolo 4" descr="Database">
            <a:extLst>
              <a:ext uri="{FF2B5EF4-FFF2-40B4-BE49-F238E27FC236}">
                <a16:creationId xmlns:a16="http://schemas.microsoft.com/office/drawing/2014/main" id="{D6385AEF-14C8-6913-22BA-69B6AED28D47}"/>
              </a:ext>
            </a:extLst>
          </p:cNvPr>
          <p:cNvSpPr/>
          <p:nvPr/>
        </p:nvSpPr>
        <p:spPr>
          <a:xfrm>
            <a:off x="752988" y="2340659"/>
            <a:ext cx="294477" cy="29418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Rettangolo 5" descr="Presentation with Checklist">
            <a:extLst>
              <a:ext uri="{FF2B5EF4-FFF2-40B4-BE49-F238E27FC236}">
                <a16:creationId xmlns:a16="http://schemas.microsoft.com/office/drawing/2014/main" id="{8727E5F5-C11F-2B00-9E0E-7D7DCC806FD0}"/>
              </a:ext>
            </a:extLst>
          </p:cNvPr>
          <p:cNvSpPr/>
          <p:nvPr/>
        </p:nvSpPr>
        <p:spPr>
          <a:xfrm>
            <a:off x="752988" y="3152702"/>
            <a:ext cx="294477" cy="29418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C73E62-5096-F8DD-8AD6-41F0BF7BE865}"/>
              </a:ext>
            </a:extLst>
          </p:cNvPr>
          <p:cNvSpPr txBox="1"/>
          <p:nvPr/>
        </p:nvSpPr>
        <p:spPr>
          <a:xfrm>
            <a:off x="1166191" y="1827694"/>
            <a:ext cx="1045596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500" dirty="0"/>
              <a:t>The classified customer profiles were linked to the portfolio options to create a personalized investment recommender.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84A36A-481D-4FF8-B566-3812300F6D9B}"/>
              </a:ext>
            </a:extLst>
          </p:cNvPr>
          <p:cNvSpPr txBox="1"/>
          <p:nvPr/>
        </p:nvSpPr>
        <p:spPr>
          <a:xfrm>
            <a:off x="1166191" y="2327380"/>
            <a:ext cx="1045596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500" dirty="0"/>
              <a:t>Given a new customer’s segment, the system suggests one of the six portfolios (or a blend), aiming to match the investor’s risk-return needs.  The recommender was tested on a hold-out set, measuring how often its recommendations align with a reference (simulated) “optimal” choice.   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B1186E-0B4C-AC13-F023-FF60780DB29E}"/>
              </a:ext>
            </a:extLst>
          </p:cNvPr>
          <p:cNvSpPr txBox="1"/>
          <p:nvPr/>
        </p:nvSpPr>
        <p:spPr>
          <a:xfrm>
            <a:off x="1142074" y="3152702"/>
            <a:ext cx="1029693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500" dirty="0"/>
              <a:t>Evidence in the test set  show that our model can generalize beyond the training sample.  In practice, this means the approach could realistically support portfolio selection in a wealth-management context, offering personalized allocations that resonate with each investor’s profile.  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FF1AA2-9150-124B-3F33-B778CBE2B572}"/>
              </a:ext>
            </a:extLst>
          </p:cNvPr>
          <p:cNvSpPr txBox="1"/>
          <p:nvPr/>
        </p:nvSpPr>
        <p:spPr>
          <a:xfrm>
            <a:off x="609599" y="1055540"/>
            <a:ext cx="102969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000" b="1" dirty="0"/>
              <a:t>RECOMMENDATION (NBA ALGORITHM)</a:t>
            </a:r>
          </a:p>
        </p:txBody>
      </p:sp>
      <p:pic>
        <p:nvPicPr>
          <p:cNvPr id="15" name="Immagine 14" descr="Immagine che contiene testo, Caratte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A01996D1-4CD7-6AD9-59C2-DD7FA2351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26" y="4114053"/>
            <a:ext cx="10293461" cy="20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26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D9F23A0-C1EA-E294-07D1-FA87B327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0" y="643467"/>
            <a:ext cx="4328879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C6FB6C08-E83D-5189-9A05-2378B6888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346" y="643467"/>
            <a:ext cx="4328879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23811BD1-515E-0E24-EC63-BAC8648C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767" y="3671316"/>
            <a:ext cx="3417265" cy="2545862"/>
          </a:xfrm>
          <a:prstGeom prst="rect">
            <a:avLst/>
          </a:prstGeom>
        </p:spPr>
      </p:pic>
      <p:pic>
        <p:nvPicPr>
          <p:cNvPr id="4" name="Immagine 3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F2853FB7-FF98-33E4-2815-6D1CFD009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048" y="3671316"/>
            <a:ext cx="3427476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2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F07937-92D5-B488-AA7B-4DF56062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TABLE OF CONTENTS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3379486-B9D6-BF3B-FF29-DE77BD0F83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80" y="2633472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337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Rettangolo, quadrato, design&#10;&#10;Il contenuto generato dall'IA potrebbe non essere corretto.">
            <a:extLst>
              <a:ext uri="{FF2B5EF4-FFF2-40B4-BE49-F238E27FC236}">
                <a16:creationId xmlns:a16="http://schemas.microsoft.com/office/drawing/2014/main" id="{98AD933C-48CF-6DF8-081A-E10E72D5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90" y="554355"/>
            <a:ext cx="3194050" cy="57492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124299-5582-206C-1FAB-AF79B7DC2784}"/>
              </a:ext>
            </a:extLst>
          </p:cNvPr>
          <p:cNvSpPr txBox="1"/>
          <p:nvPr/>
        </p:nvSpPr>
        <p:spPr>
          <a:xfrm>
            <a:off x="1019811" y="1624054"/>
            <a:ext cx="6096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/>
              <a:t>VISIT OUR WEB APP</a:t>
            </a:r>
            <a:endParaRPr lang="it-IT" sz="4500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F49051-DCB7-B415-8CB3-A1615B52B3B6}"/>
              </a:ext>
            </a:extLst>
          </p:cNvPr>
          <p:cNvSpPr txBox="1"/>
          <p:nvPr/>
        </p:nvSpPr>
        <p:spPr>
          <a:xfrm>
            <a:off x="1061534" y="2636475"/>
            <a:ext cx="706265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500" dirty="0"/>
              <a:t>To </a:t>
            </a:r>
            <a:r>
              <a:rPr lang="it-IT" sz="3500" dirty="0" err="1"/>
              <a:t>tie</a:t>
            </a:r>
            <a:r>
              <a:rPr lang="it-IT" sz="3500" dirty="0"/>
              <a:t> </a:t>
            </a:r>
            <a:r>
              <a:rPr lang="it-IT" sz="3500" dirty="0" err="1"/>
              <a:t>our</a:t>
            </a:r>
            <a:r>
              <a:rPr lang="it-IT" sz="3500" dirty="0"/>
              <a:t> work </a:t>
            </a:r>
            <a:r>
              <a:rPr lang="it-IT" sz="3500" dirty="0" err="1"/>
              <a:t>together</a:t>
            </a:r>
            <a:r>
              <a:rPr lang="it-IT" sz="3500" dirty="0"/>
              <a:t> </a:t>
            </a:r>
            <a:r>
              <a:rPr lang="it-IT" sz="3500" dirty="0" err="1"/>
              <a:t>we</a:t>
            </a:r>
            <a:r>
              <a:rPr lang="it-IT" sz="3500" dirty="0"/>
              <a:t> </a:t>
            </a:r>
            <a:r>
              <a:rPr lang="it-IT" sz="3500" dirty="0" err="1"/>
              <a:t>decided</a:t>
            </a:r>
            <a:r>
              <a:rPr lang="it-IT" sz="3500" dirty="0"/>
              <a:t> to </a:t>
            </a:r>
            <a:r>
              <a:rPr lang="it-IT" sz="3500" dirty="0" err="1"/>
              <a:t>develop</a:t>
            </a:r>
            <a:r>
              <a:rPr lang="it-IT" sz="3500" dirty="0"/>
              <a:t> a </a:t>
            </a:r>
            <a:r>
              <a:rPr lang="it-IT" sz="3500" dirty="0" err="1"/>
              <a:t>WebApp</a:t>
            </a:r>
            <a:r>
              <a:rPr lang="it-IT" sz="3500" dirty="0"/>
              <a:t> </a:t>
            </a:r>
            <a:r>
              <a:rPr lang="it-IT" sz="3500" dirty="0" err="1"/>
              <a:t>which</a:t>
            </a:r>
            <a:r>
              <a:rPr lang="it-IT" sz="3500" dirty="0"/>
              <a:t> </a:t>
            </a:r>
            <a:r>
              <a:rPr lang="it-IT" sz="3500" dirty="0" err="1"/>
              <a:t>gives</a:t>
            </a:r>
            <a:r>
              <a:rPr lang="it-IT" sz="3500" dirty="0"/>
              <a:t> a </a:t>
            </a:r>
            <a:r>
              <a:rPr lang="it-IT" sz="3500" dirty="0" err="1"/>
              <a:t>great</a:t>
            </a:r>
            <a:r>
              <a:rPr lang="it-IT" sz="3500" dirty="0"/>
              <a:t> idea of </a:t>
            </a:r>
            <a:r>
              <a:rPr lang="it-IT" sz="3500" dirty="0" err="1"/>
              <a:t>real</a:t>
            </a:r>
            <a:r>
              <a:rPr lang="it-IT" sz="3500" dirty="0"/>
              <a:t> world </a:t>
            </a:r>
            <a:r>
              <a:rPr lang="it-IT" sz="3500" dirty="0" err="1"/>
              <a:t>applications</a:t>
            </a:r>
            <a:r>
              <a:rPr lang="it-IT" sz="3500" dirty="0"/>
              <a:t> and </a:t>
            </a:r>
            <a:r>
              <a:rPr lang="it-IT" sz="3500" dirty="0" err="1"/>
              <a:t>possible</a:t>
            </a:r>
            <a:r>
              <a:rPr lang="it-IT" sz="3500" dirty="0"/>
              <a:t> </a:t>
            </a:r>
            <a:r>
              <a:rPr lang="it-IT" sz="3500" dirty="0" err="1"/>
              <a:t>development</a:t>
            </a:r>
            <a:r>
              <a:rPr lang="it-IT" sz="3500" dirty="0"/>
              <a:t> of </a:t>
            </a:r>
            <a:r>
              <a:rPr lang="it-IT" sz="3500" dirty="0" err="1"/>
              <a:t>our</a:t>
            </a:r>
            <a:r>
              <a:rPr lang="it-IT" sz="3500" dirty="0"/>
              <a:t> work.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32BE26-11DA-FA6E-0D47-7422C09C6B34}"/>
              </a:ext>
            </a:extLst>
          </p:cNvPr>
          <p:cNvSpPr txBox="1"/>
          <p:nvPr/>
        </p:nvSpPr>
        <p:spPr>
          <a:xfrm>
            <a:off x="8767361" y="2016469"/>
            <a:ext cx="19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dirty="0"/>
              <a:t>Find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: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https://gm46.pythonanywhere.com/</a:t>
            </a:r>
          </a:p>
        </p:txBody>
      </p:sp>
      <p:pic>
        <p:nvPicPr>
          <p:cNvPr id="11" name="Immagine 10" descr="Immagine che contiene modello, quadrato, pixel&#10;&#10;Il contenuto generato dall'IA potrebbe non essere corretto.">
            <a:extLst>
              <a:ext uri="{FF2B5EF4-FFF2-40B4-BE49-F238E27FC236}">
                <a16:creationId xmlns:a16="http://schemas.microsoft.com/office/drawing/2014/main" id="{27E019C1-13FF-326A-124A-6CC15B01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361" y="3314286"/>
            <a:ext cx="1990490" cy="19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dificio, testo, schermata, finestra&#10;&#10;Il contenuto generato dall'IA potrebbe non essere corretto.">
            <a:extLst>
              <a:ext uri="{FF2B5EF4-FFF2-40B4-BE49-F238E27FC236}">
                <a16:creationId xmlns:a16="http://schemas.microsoft.com/office/drawing/2014/main" id="{CAD3F0DD-5AFF-8CB9-2121-7F6FA3B5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82" r="16525" b="9949"/>
          <a:stretch>
            <a:fillRect/>
          </a:stretch>
        </p:blipFill>
        <p:spPr>
          <a:xfrm>
            <a:off x="3904621" y="360007"/>
            <a:ext cx="7469959" cy="286789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62B806-66BB-052A-F0E3-9887923E6776}"/>
              </a:ext>
            </a:extLst>
          </p:cNvPr>
          <p:cNvSpPr txBox="1"/>
          <p:nvPr/>
        </p:nvSpPr>
        <p:spPr>
          <a:xfrm>
            <a:off x="540328" y="119378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/>
              <a:t>AIM OF THE </a:t>
            </a:r>
          </a:p>
          <a:p>
            <a:r>
              <a:rPr lang="it-IT" sz="3600" b="1" dirty="0"/>
              <a:t>PROJECT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A39DE0-A207-3AEE-E41E-AF9F1A45E49E}"/>
              </a:ext>
            </a:extLst>
          </p:cNvPr>
          <p:cNvSpPr txBox="1"/>
          <p:nvPr/>
        </p:nvSpPr>
        <p:spPr>
          <a:xfrm>
            <a:off x="193963" y="3429000"/>
            <a:ext cx="11873346" cy="987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dirty="0"/>
              <a:t>This project integrates machine learning, portfolio replication and anomaly detection to deliver adaptive, personalized investment solutions - providing a robust tool that aligns portfolio allocations with shifting market conditions and each investor’s unique objectives.</a:t>
            </a:r>
          </a:p>
        </p:txBody>
      </p:sp>
      <p:graphicFrame>
        <p:nvGraphicFramePr>
          <p:cNvPr id="13" name="CasellaDiTesto 10">
            <a:extLst>
              <a:ext uri="{FF2B5EF4-FFF2-40B4-BE49-F238E27FC236}">
                <a16:creationId xmlns:a16="http://schemas.microsoft.com/office/drawing/2014/main" id="{C6EBEAB1-7B3A-0801-5182-D874B4DC4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3808167"/>
              </p:ext>
            </p:extLst>
          </p:nvPr>
        </p:nvGraphicFramePr>
        <p:xfrm>
          <a:off x="748144" y="4617424"/>
          <a:ext cx="10626436" cy="1901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580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4582ED-685C-C61D-2708-F3EC303AC4DA}"/>
              </a:ext>
            </a:extLst>
          </p:cNvPr>
          <p:cNvSpPr txBox="1"/>
          <p:nvPr/>
        </p:nvSpPr>
        <p:spPr>
          <a:xfrm>
            <a:off x="2978727" y="373743"/>
            <a:ext cx="7786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/>
              <a:t>CUSTOMER CLASSIFICATION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753400-2A01-9B25-7D1C-490559CED6B9}"/>
              </a:ext>
            </a:extLst>
          </p:cNvPr>
          <p:cNvSpPr txBox="1"/>
          <p:nvPr/>
        </p:nvSpPr>
        <p:spPr>
          <a:xfrm>
            <a:off x="625257" y="1209423"/>
            <a:ext cx="105276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b="1" dirty="0"/>
              <a:t>Purpose &amp; Scope</a:t>
            </a:r>
          </a:p>
          <a:p>
            <a:pPr marL="0" indent="0">
              <a:buNone/>
            </a:pPr>
            <a:r>
              <a:rPr lang="en-US" sz="1500" dirty="0"/>
              <a:t>Core of the Recommender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Supervised-learning pipeline that predicts two client investment needs: Accumulation Investment &amp; Income Investment.</a:t>
            </a:r>
          </a:p>
          <a:p>
            <a:pPr lvl="1"/>
            <a:endParaRPr lang="en-US" sz="1500" dirty="0"/>
          </a:p>
          <a:p>
            <a:pPr marL="0" indent="0">
              <a:buNone/>
            </a:pPr>
            <a:r>
              <a:rPr lang="en-US" sz="1500" b="1" dirty="0"/>
              <a:t>Why it matters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Provides fast, data-driven recommendations that plug directly into the advisory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Built for interpretability (business users) and flexibility (future model swaps).</a:t>
            </a:r>
          </a:p>
        </p:txBody>
      </p:sp>
      <p:pic>
        <p:nvPicPr>
          <p:cNvPr id="8" name="Segnaposto contenuto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E362D4D9-A4DE-A1DB-F3BC-DAE0E85FF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5" y="3337764"/>
            <a:ext cx="11455907" cy="32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1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114C04-D327-23E7-053C-72D2379B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327" y="1146383"/>
            <a:ext cx="5732441" cy="1097280"/>
          </a:xfrm>
        </p:spPr>
        <p:txBody>
          <a:bodyPr>
            <a:normAutofit/>
          </a:bodyPr>
          <a:lstStyle/>
          <a:p>
            <a:r>
              <a:rPr lang="it-IT" dirty="0"/>
              <a:t>EDA</a:t>
            </a:r>
          </a:p>
        </p:txBody>
      </p:sp>
      <p:pic>
        <p:nvPicPr>
          <p:cNvPr id="4" name="Immagine 3" descr="Immagine che contiene diagramma, line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D870F58-AD9C-0C7D-141E-7BAA3AA7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998999"/>
            <a:ext cx="4235624" cy="23084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diagramma, Diagramma, line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3688C52A-0B2E-768A-7495-2F9B1CE8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3633965"/>
            <a:ext cx="4235624" cy="230841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781EAF-7A7F-D82B-3818-29199490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327" y="1878557"/>
            <a:ext cx="5431739" cy="388037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sz="1500" b="1" dirty="0"/>
              <a:t>Input source: Excel </a:t>
            </a:r>
            <a:r>
              <a:rPr lang="it-IT" sz="1500" b="1" dirty="0" err="1"/>
              <a:t>workbook</a:t>
            </a:r>
            <a:endParaRPr lang="it-IT" sz="1500" b="1" dirty="0"/>
          </a:p>
          <a:p>
            <a:pPr marL="742950" lvl="1" indent="-285750">
              <a:lnSpc>
                <a:spcPct val="110000"/>
              </a:lnSpc>
            </a:pPr>
            <a:r>
              <a:rPr lang="it-IT" sz="1500" dirty="0" err="1"/>
              <a:t>Needs</a:t>
            </a:r>
            <a:r>
              <a:rPr lang="it-IT" sz="1500" dirty="0"/>
              <a:t> (client features + labels)</a:t>
            </a:r>
          </a:p>
          <a:p>
            <a:pPr marL="742950" lvl="1" indent="-285750">
              <a:lnSpc>
                <a:spcPct val="110000"/>
              </a:lnSpc>
            </a:pPr>
            <a:r>
              <a:rPr lang="it-IT" sz="1500" dirty="0"/>
              <a:t>Products (product metadata)</a:t>
            </a:r>
          </a:p>
          <a:p>
            <a:pPr marL="742950" lvl="1" indent="-285750">
              <a:lnSpc>
                <a:spcPct val="110000"/>
              </a:lnSpc>
            </a:pPr>
            <a:r>
              <a:rPr lang="it-IT" sz="1500" dirty="0"/>
              <a:t>Metadata (</a:t>
            </a:r>
            <a:r>
              <a:rPr lang="it-IT" sz="1500" dirty="0" err="1"/>
              <a:t>variable</a:t>
            </a:r>
            <a:r>
              <a:rPr lang="it-IT" sz="1500" dirty="0"/>
              <a:t> </a:t>
            </a:r>
            <a:r>
              <a:rPr lang="it-IT" sz="1500" dirty="0" err="1"/>
              <a:t>dictionary</a:t>
            </a:r>
            <a:r>
              <a:rPr lang="it-IT" sz="1500" dirty="0"/>
              <a:t> &amp; </a:t>
            </a:r>
            <a:r>
              <a:rPr lang="it-IT" sz="1500" dirty="0" err="1"/>
              <a:t>summaries</a:t>
            </a:r>
            <a:r>
              <a:rPr lang="it-IT" sz="1500" dirty="0"/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it-IT" sz="1500" dirty="0"/>
          </a:p>
          <a:p>
            <a:pPr marL="0" indent="0">
              <a:lnSpc>
                <a:spcPct val="110000"/>
              </a:lnSpc>
              <a:buNone/>
            </a:pPr>
            <a:r>
              <a:rPr lang="it-IT" sz="1500" b="1" dirty="0" err="1"/>
              <a:t>Transformations</a:t>
            </a:r>
            <a:endParaRPr lang="it-IT" sz="1500" b="1" dirty="0"/>
          </a:p>
          <a:p>
            <a:pPr marL="742950" lvl="1" indent="-285750">
              <a:lnSpc>
                <a:spcPct val="110000"/>
              </a:lnSpc>
            </a:pPr>
            <a:r>
              <a:rPr lang="it-IT" sz="1500" dirty="0" err="1"/>
              <a:t>Wealth</a:t>
            </a:r>
            <a:r>
              <a:rPr lang="it-IT" sz="1500" dirty="0"/>
              <a:t> → log(1 + x) | </a:t>
            </a:r>
            <a:r>
              <a:rPr lang="it-IT" sz="1500" dirty="0" err="1"/>
              <a:t>Income</a:t>
            </a:r>
            <a:r>
              <a:rPr lang="it-IT" sz="1500" dirty="0"/>
              <a:t> → power (0.3)</a:t>
            </a:r>
          </a:p>
          <a:p>
            <a:pPr marL="742950" lvl="1" indent="-285750">
              <a:lnSpc>
                <a:spcPct val="110000"/>
              </a:lnSpc>
            </a:pPr>
            <a:r>
              <a:rPr lang="it-IT" sz="1500" dirty="0"/>
              <a:t>Min-Max scale: Age, </a:t>
            </a:r>
            <a:r>
              <a:rPr lang="it-IT" sz="1500" dirty="0" err="1"/>
              <a:t>FamilyMembers</a:t>
            </a:r>
            <a:r>
              <a:rPr lang="it-IT" sz="1500" dirty="0"/>
              <a:t>, </a:t>
            </a:r>
            <a:r>
              <a:rPr lang="it-IT" sz="1500" dirty="0" err="1"/>
              <a:t>RiskPropensity</a:t>
            </a:r>
            <a:r>
              <a:rPr lang="it-IT" sz="1500" dirty="0"/>
              <a:t>, </a:t>
            </a:r>
            <a:r>
              <a:rPr lang="it-IT" sz="1500" dirty="0" err="1"/>
              <a:t>transformed</a:t>
            </a:r>
            <a:r>
              <a:rPr lang="it-IT" sz="1500" dirty="0"/>
              <a:t> </a:t>
            </a:r>
            <a:r>
              <a:rPr lang="it-IT" sz="1500" dirty="0" err="1"/>
              <a:t>Income</a:t>
            </a:r>
            <a:r>
              <a:rPr lang="it-IT" sz="1500" dirty="0"/>
              <a:t> &amp; </a:t>
            </a:r>
            <a:r>
              <a:rPr lang="it-IT" sz="1500" dirty="0" err="1"/>
              <a:t>Wealth</a:t>
            </a:r>
            <a:endParaRPr lang="it-IT" sz="1500" dirty="0"/>
          </a:p>
          <a:p>
            <a:pPr marL="457200" lvl="1" indent="0">
              <a:lnSpc>
                <a:spcPct val="110000"/>
              </a:lnSpc>
              <a:buNone/>
            </a:pPr>
            <a:endParaRPr lang="it-IT" sz="1500" dirty="0"/>
          </a:p>
          <a:p>
            <a:pPr marL="0" indent="0">
              <a:lnSpc>
                <a:spcPct val="110000"/>
              </a:lnSpc>
              <a:buNone/>
            </a:pPr>
            <a:r>
              <a:rPr lang="it-IT" sz="1500" b="1" dirty="0" err="1"/>
              <a:t>Exploratory</a:t>
            </a:r>
            <a:r>
              <a:rPr lang="it-IT" sz="1500" b="1" dirty="0"/>
              <a:t> checks</a:t>
            </a:r>
          </a:p>
          <a:p>
            <a:pPr marL="742950" lvl="1" indent="-285750">
              <a:lnSpc>
                <a:spcPct val="110000"/>
              </a:lnSpc>
            </a:pPr>
            <a:r>
              <a:rPr lang="it-IT" sz="1500" dirty="0"/>
              <a:t>Class balance, feature </a:t>
            </a:r>
            <a:r>
              <a:rPr lang="it-IT" sz="1500" dirty="0" err="1"/>
              <a:t>distributions</a:t>
            </a:r>
            <a:r>
              <a:rPr lang="it-IT" sz="1500" dirty="0"/>
              <a:t>, </a:t>
            </a:r>
            <a:r>
              <a:rPr lang="it-IT" sz="1500" dirty="0" err="1"/>
              <a:t>correlation</a:t>
            </a:r>
            <a:r>
              <a:rPr lang="it-IT" sz="1500" dirty="0"/>
              <a:t> </a:t>
            </a:r>
            <a:r>
              <a:rPr lang="it-IT" sz="1500" dirty="0" err="1"/>
              <a:t>heat-map</a:t>
            </a:r>
            <a:r>
              <a:rPr lang="it-IT" sz="1500" dirty="0"/>
              <a:t>, box/</a:t>
            </a:r>
            <a:r>
              <a:rPr lang="it-IT" sz="1500" dirty="0" err="1"/>
              <a:t>violin</a:t>
            </a:r>
            <a:r>
              <a:rPr lang="it-IT" sz="1500" dirty="0"/>
              <a:t> &amp; joint plots - </a:t>
            </a:r>
            <a:r>
              <a:rPr lang="it-IT" sz="1500" dirty="0" err="1"/>
              <a:t>ensuring</a:t>
            </a:r>
            <a:r>
              <a:rPr lang="it-IT" sz="1500" dirty="0"/>
              <a:t> </a:t>
            </a:r>
            <a:r>
              <a:rPr lang="it-IT" sz="1500" dirty="0" err="1"/>
              <a:t>solid</a:t>
            </a:r>
            <a:r>
              <a:rPr lang="it-IT" sz="1500" dirty="0"/>
              <a:t> ground </a:t>
            </a:r>
            <a:r>
              <a:rPr lang="it-IT" sz="1500" dirty="0" err="1"/>
              <a:t>before</a:t>
            </a:r>
            <a:r>
              <a:rPr lang="it-IT" sz="1500" dirty="0"/>
              <a:t> </a:t>
            </a:r>
            <a:r>
              <a:rPr lang="it-IT" sz="1500" dirty="0" err="1"/>
              <a:t>modeling</a:t>
            </a:r>
            <a:r>
              <a:rPr lang="it-IT" sz="1500" dirty="0"/>
              <a:t>.</a:t>
            </a:r>
          </a:p>
          <a:p>
            <a:pPr>
              <a:lnSpc>
                <a:spcPct val="110000"/>
              </a:lnSpc>
            </a:pP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6997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E0DE29-8937-4E97-78DF-906755DD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1153885"/>
            <a:ext cx="5752093" cy="1097280"/>
          </a:xfrm>
        </p:spPr>
        <p:txBody>
          <a:bodyPr>
            <a:normAutofit/>
          </a:bodyPr>
          <a:lstStyle/>
          <a:p>
            <a:r>
              <a:rPr lang="it-IT" dirty="0"/>
              <a:t>RESULTS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E4F062-65E0-99BD-128D-85A406B8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951657"/>
            <a:ext cx="7292875" cy="4346261"/>
          </a:xfrm>
        </p:spPr>
        <p:txBody>
          <a:bodyPr>
            <a:normAutofit/>
          </a:bodyPr>
          <a:lstStyle/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it-IT" altLang="it-IT" sz="1600" b="1" dirty="0"/>
              <a:t>Modeling, Evaluation &amp; Deliverables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it-IT" altLang="it-IT" sz="1600" dirty="0"/>
              <a:t>Single-target &amp; Joint-target Random-</a:t>
            </a:r>
            <a:r>
              <a:rPr lang="it-IT" altLang="it-IT" sz="1600" dirty="0" err="1"/>
              <a:t>Forest</a:t>
            </a:r>
            <a:r>
              <a:rPr lang="it-IT" altLang="it-IT" sz="1600" dirty="0"/>
              <a:t> models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600" dirty="0" err="1"/>
              <a:t>Hyper-parameter</a:t>
            </a:r>
            <a:r>
              <a:rPr lang="it-IT" altLang="it-IT" sz="1600" dirty="0"/>
              <a:t> </a:t>
            </a:r>
            <a:r>
              <a:rPr lang="it-IT" altLang="it-IT" sz="1600" dirty="0" err="1"/>
              <a:t>search</a:t>
            </a:r>
            <a:r>
              <a:rPr lang="it-IT" altLang="it-IT" sz="1600" dirty="0"/>
              <a:t> with </a:t>
            </a:r>
            <a:r>
              <a:rPr lang="it-IT" altLang="it-IT" sz="1600" dirty="0" err="1"/>
              <a:t>Optuna</a:t>
            </a:r>
            <a:endParaRPr lang="it-IT" altLang="it-IT" sz="1600" dirty="0"/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600" dirty="0" err="1"/>
              <a:t>MultiOutputClassifier</a:t>
            </a:r>
            <a:r>
              <a:rPr lang="it-IT" altLang="it-IT" sz="1600" dirty="0"/>
              <a:t> for </a:t>
            </a:r>
            <a:r>
              <a:rPr lang="it-IT" altLang="it-IT" sz="1600" dirty="0" err="1"/>
              <a:t>overlapping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needs</a:t>
            </a:r>
            <a:endParaRPr lang="it-IT" altLang="it-IT" sz="1600" dirty="0"/>
          </a:p>
          <a:p>
            <a:pPr marL="265176" marR="0" lvl="1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it-IT" altLang="it-IT" sz="1600" dirty="0"/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it-IT" altLang="it-IT" sz="1600" b="1" dirty="0"/>
              <a:t>Custom </a:t>
            </a:r>
            <a:r>
              <a:rPr lang="it-IT" altLang="it-IT" sz="1600" b="1" dirty="0" err="1"/>
              <a:t>evaluation</a:t>
            </a:r>
            <a:endParaRPr lang="it-IT" altLang="it-IT" sz="1600" b="1" dirty="0"/>
          </a:p>
          <a:p>
            <a:pPr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/>
              <a:t>Standard </a:t>
            </a:r>
            <a:r>
              <a:rPr lang="it-IT" altLang="it-IT" sz="1600" dirty="0" err="1"/>
              <a:t>metrics</a:t>
            </a:r>
            <a:r>
              <a:rPr lang="it-IT" altLang="it-IT" sz="1600" dirty="0"/>
              <a:t> + penalty score </a:t>
            </a:r>
            <a:r>
              <a:rPr lang="it-IT" altLang="it-IT" sz="1600" dirty="0" err="1"/>
              <a:t>reflecting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asymmetric</a:t>
            </a:r>
            <a:r>
              <a:rPr lang="it-IT" altLang="it-IT" sz="1600" dirty="0"/>
              <a:t> mis-</a:t>
            </a:r>
            <a:r>
              <a:rPr lang="it-IT" altLang="it-IT" sz="1600" dirty="0" err="1"/>
              <a:t>classification</a:t>
            </a:r>
            <a:r>
              <a:rPr lang="it-IT" altLang="it-IT" sz="1600" dirty="0"/>
              <a:t> costs.</a:t>
            </a:r>
            <a:endParaRPr lang="it-IT" sz="1600" dirty="0"/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600" dirty="0" err="1"/>
              <a:t>Threshold</a:t>
            </a:r>
            <a:r>
              <a:rPr lang="it-IT" altLang="it-IT" sz="1600" dirty="0"/>
              <a:t> (</a:t>
            </a:r>
            <a:r>
              <a:rPr lang="it-IT" altLang="it-IT" sz="1600" dirty="0" err="1"/>
              <a:t>τ</a:t>
            </a:r>
            <a:r>
              <a:rPr lang="it-IT" altLang="it-IT" sz="1600" dirty="0"/>
              <a:t>) tuning to </a:t>
            </a:r>
            <a:r>
              <a:rPr lang="it-IT" altLang="it-IT" sz="1600" dirty="0" err="1"/>
              <a:t>maximize</a:t>
            </a:r>
            <a:r>
              <a:rPr lang="it-IT" altLang="it-IT" sz="1600" dirty="0"/>
              <a:t> F1 / </a:t>
            </a:r>
            <a:r>
              <a:rPr lang="it-IT" altLang="it-IT" sz="1600" dirty="0" err="1"/>
              <a:t>minimize</a:t>
            </a:r>
            <a:r>
              <a:rPr lang="it-IT" altLang="it-IT" sz="1600" dirty="0"/>
              <a:t> penalty.</a:t>
            </a:r>
          </a:p>
          <a:p>
            <a:pPr marL="265176" marR="0" lvl="1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it-IT" altLang="it-IT" sz="1600" dirty="0"/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it-IT" altLang="it-IT" sz="1600" b="1" dirty="0"/>
              <a:t>Outputs ready for production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600" dirty="0" err="1"/>
              <a:t>Validation</a:t>
            </a:r>
            <a:r>
              <a:rPr lang="it-IT" altLang="it-IT" sz="1600" dirty="0"/>
              <a:t> &amp; test reports.</a:t>
            </a:r>
          </a:p>
          <a:p>
            <a:pPr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altLang="it-IT" sz="1600" dirty="0"/>
              <a:t>Real-time </a:t>
            </a:r>
            <a:r>
              <a:rPr lang="it-IT" altLang="it-IT" sz="1600" dirty="0" err="1"/>
              <a:t>methods</a:t>
            </a:r>
            <a:r>
              <a:rPr lang="it-IT" altLang="it-IT" sz="1600" dirty="0"/>
              <a:t> </a:t>
            </a:r>
            <a:r>
              <a:rPr lang="it-IT" altLang="it-IT" sz="1600" dirty="0" err="1"/>
              <a:t>apply</a:t>
            </a:r>
            <a:r>
              <a:rPr lang="it-IT" altLang="it-IT" sz="1600" dirty="0"/>
              <a:t> full pipeline in one call - </a:t>
            </a:r>
            <a:r>
              <a:rPr lang="it-IT" altLang="it-IT" sz="1600" dirty="0" err="1"/>
              <a:t>scalable</a:t>
            </a:r>
            <a:r>
              <a:rPr lang="it-IT" altLang="it-IT" sz="1600" dirty="0"/>
              <a:t>, modular, and deployment-ready.</a:t>
            </a:r>
            <a:endParaRPr lang="it-IT" sz="1600" dirty="0"/>
          </a:p>
          <a:p>
            <a:pPr>
              <a:lnSpc>
                <a:spcPct val="110000"/>
              </a:lnSpc>
            </a:pPr>
            <a:endParaRPr lang="it-IT" sz="1400" dirty="0"/>
          </a:p>
        </p:txBody>
      </p: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8708F6F-058B-8468-9B0C-C0F3E083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6" y="622561"/>
            <a:ext cx="2980568" cy="2658192"/>
          </a:xfrm>
          <a:prstGeom prst="rect">
            <a:avLst/>
          </a:prstGeom>
        </p:spPr>
      </p:pic>
      <p:pic>
        <p:nvPicPr>
          <p:cNvPr id="6" name="Immagine 5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FBDE1EB6-F4A3-0567-A3B7-38875E2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6" y="3544804"/>
            <a:ext cx="3016945" cy="269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1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D0A93A-0128-F35C-8256-1412F204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860" y="1270000"/>
            <a:ext cx="5732441" cy="1097280"/>
          </a:xfrm>
        </p:spPr>
        <p:txBody>
          <a:bodyPr>
            <a:normAutofit/>
          </a:bodyPr>
          <a:lstStyle/>
          <a:p>
            <a:r>
              <a:rPr lang="en-US" dirty="0"/>
              <a:t>INTERPRETABILITY</a:t>
            </a:r>
            <a:endParaRPr lang="it-IT"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51710B0B-BEAB-B6C1-F84A-E3BD0CC7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643462"/>
            <a:ext cx="3765297" cy="26639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1E7A9D0A-609B-32D5-D96C-C0FBB3D91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3550591"/>
            <a:ext cx="3917574" cy="266395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6A4B40-9235-B47E-AD29-3E2F387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625" y="2062003"/>
            <a:ext cx="5732441" cy="47959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A variety of feature-importance techniques was incorporated to clarify the drivers of the model’s predictions. In regulatory and production contexts, machine-learning systems must be able to explain the results they generate.</a:t>
            </a:r>
          </a:p>
          <a:p>
            <a:pPr>
              <a:spcAft>
                <a:spcPts val="600"/>
              </a:spcAft>
            </a:pPr>
            <a:r>
              <a:rPr lang="en-US" sz="2200" dirty="0"/>
              <a:t>Accordingly, local interpretability methods were added to identify the key features influencing each individual observation.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65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B3488-1CDA-52C5-3D46-7A706FE7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PORTFOLIO REPLICA</a:t>
            </a:r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2EB877D6-CE3B-CBF2-78E4-ADFAEE99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8" y="2773293"/>
            <a:ext cx="7772400" cy="304727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30F7DE-8135-184D-AE2C-830CDD09A6F5}"/>
              </a:ext>
            </a:extLst>
          </p:cNvPr>
          <p:cNvSpPr txBox="1"/>
          <p:nvPr/>
        </p:nvSpPr>
        <p:spPr>
          <a:xfrm>
            <a:off x="640078" y="2007216"/>
            <a:ext cx="11334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A </a:t>
            </a:r>
            <a:r>
              <a:rPr lang="it-IT" sz="1800" dirty="0" err="1">
                <a:ea typeface="+mn-lt"/>
                <a:cs typeface="+mn-lt"/>
              </a:rPr>
              <a:t>universe</a:t>
            </a:r>
            <a:r>
              <a:rPr lang="it-IT" sz="1800" dirty="0">
                <a:ea typeface="+mn-lt"/>
                <a:cs typeface="+mn-lt"/>
              </a:rPr>
              <a:t> of </a:t>
            </a:r>
            <a:r>
              <a:rPr lang="it-IT" sz="1800" dirty="0" err="1">
                <a:ea typeface="+mn-lt"/>
                <a:cs typeface="+mn-lt"/>
              </a:rPr>
              <a:t>indices</a:t>
            </a:r>
            <a:r>
              <a:rPr lang="it-IT" sz="1800" dirty="0">
                <a:ea typeface="+mn-lt"/>
                <a:cs typeface="+mn-lt"/>
              </a:rPr>
              <a:t> and futures </a:t>
            </a:r>
            <a:r>
              <a:rPr lang="it-IT" sz="1800" dirty="0" err="1">
                <a:ea typeface="+mn-lt"/>
                <a:cs typeface="+mn-lt"/>
              </a:rPr>
              <a:t>was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used</a:t>
            </a:r>
            <a:r>
              <a:rPr lang="it-IT" sz="1800" dirty="0">
                <a:ea typeface="+mn-lt"/>
                <a:cs typeface="+mn-lt"/>
              </a:rPr>
              <a:t>, and—</a:t>
            </a:r>
            <a:r>
              <a:rPr lang="it-IT" sz="1800" dirty="0" err="1">
                <a:ea typeface="+mn-lt"/>
                <a:cs typeface="+mn-lt"/>
              </a:rPr>
              <a:t>without</a:t>
            </a:r>
            <a:r>
              <a:rPr lang="it-IT" sz="1800" dirty="0">
                <a:ea typeface="+mn-lt"/>
                <a:cs typeface="+mn-lt"/>
              </a:rPr>
              <a:t> insight </a:t>
            </a:r>
            <a:r>
              <a:rPr lang="it-IT" sz="1800" dirty="0" err="1">
                <a:ea typeface="+mn-lt"/>
                <a:cs typeface="+mn-lt"/>
              </a:rPr>
              <a:t>into</a:t>
            </a:r>
            <a:r>
              <a:rPr lang="it-IT" sz="1800" dirty="0">
                <a:ea typeface="+mn-lt"/>
                <a:cs typeface="+mn-lt"/>
              </a:rPr>
              <a:t> the target </a:t>
            </a:r>
            <a:r>
              <a:rPr lang="it-IT" sz="1800" dirty="0" err="1">
                <a:ea typeface="+mn-lt"/>
                <a:cs typeface="+mn-lt"/>
              </a:rPr>
              <a:t>index’s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composition</a:t>
            </a:r>
            <a:r>
              <a:rPr lang="it-IT" sz="1800" dirty="0">
                <a:ea typeface="+mn-lt"/>
                <a:cs typeface="+mn-lt"/>
              </a:rPr>
              <a:t>—the models </a:t>
            </a:r>
            <a:r>
              <a:rPr lang="it-IT" sz="1800" dirty="0" err="1">
                <a:ea typeface="+mn-lt"/>
                <a:cs typeface="+mn-lt"/>
              </a:rPr>
              <a:t>were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tasked</a:t>
            </a:r>
            <a:r>
              <a:rPr lang="it-IT" sz="1800" dirty="0">
                <a:ea typeface="+mn-lt"/>
                <a:cs typeface="+mn-lt"/>
              </a:rPr>
              <a:t> with </a:t>
            </a:r>
            <a:r>
              <a:rPr lang="it-IT" sz="1800" dirty="0" err="1">
                <a:ea typeface="+mn-lt"/>
                <a:cs typeface="+mn-lt"/>
              </a:rPr>
              <a:t>replicating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its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return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profile</a:t>
            </a:r>
            <a:r>
              <a:rPr lang="it-IT" sz="1800" dirty="0">
                <a:ea typeface="+mn-lt"/>
                <a:cs typeface="+mn-lt"/>
              </a:rPr>
              <a:t>.</a:t>
            </a:r>
            <a:endParaRPr lang="it-IT" dirty="0">
              <a:ea typeface="+mn-lt"/>
              <a:cs typeface="+mn-lt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D2EE7BE-08EB-229B-8E3C-BC88364B75AD}"/>
              </a:ext>
            </a:extLst>
          </p:cNvPr>
          <p:cNvSpPr txBox="1"/>
          <p:nvPr/>
        </p:nvSpPr>
        <p:spPr>
          <a:xfrm>
            <a:off x="8601164" y="2865769"/>
            <a:ext cx="27490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These three reference portfolios frame the study - spanning pure growth, pure defense, and a balanced middle ground - so the predictor, replica models, and risk controls can be evaluated across distinct market-risk spectrums.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784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95206-7A03-E465-E1CC-92F2F75A5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197320"/>
            <a:ext cx="5752093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400" dirty="0"/>
              <a:t>EDA AND CUSTOM COST STRATEGY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8FFBBD-C53A-BE53-9CE7-6A1FA59C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277171"/>
            <a:ext cx="7298642" cy="1752916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sz="1800" dirty="0">
                <a:ea typeface="+mn-lt"/>
                <a:cs typeface="+mn-lt"/>
              </a:rPr>
              <a:t>The dataset </a:t>
            </a:r>
            <a:r>
              <a:rPr lang="it-IT" sz="1800" dirty="0" err="1">
                <a:ea typeface="+mn-lt"/>
                <a:cs typeface="+mn-lt"/>
              </a:rPr>
              <a:t>was</a:t>
            </a:r>
            <a:r>
              <a:rPr lang="it-IT" sz="1800" dirty="0">
                <a:ea typeface="+mn-lt"/>
                <a:cs typeface="+mn-lt"/>
              </a:rPr>
              <a:t> first </a:t>
            </a:r>
            <a:r>
              <a:rPr lang="it-IT" sz="1800" dirty="0" err="1">
                <a:ea typeface="+mn-lt"/>
                <a:cs typeface="+mn-lt"/>
              </a:rPr>
              <a:t>evaluated</a:t>
            </a:r>
            <a:r>
              <a:rPr lang="it-IT" sz="1800" dirty="0">
                <a:ea typeface="+mn-lt"/>
                <a:cs typeface="+mn-lt"/>
              </a:rPr>
              <a:t> for </a:t>
            </a:r>
            <a:r>
              <a:rPr lang="it-IT" sz="1800" dirty="0" err="1">
                <a:ea typeface="+mn-lt"/>
                <a:cs typeface="+mn-lt"/>
              </a:rPr>
              <a:t>Gaussianity</a:t>
            </a:r>
            <a:r>
              <a:rPr lang="it-IT" sz="1800" dirty="0">
                <a:ea typeface="+mn-lt"/>
                <a:cs typeface="+mn-lt"/>
              </a:rPr>
              <a:t> and </a:t>
            </a:r>
            <a:r>
              <a:rPr lang="it-IT" sz="1800" dirty="0" err="1">
                <a:ea typeface="+mn-lt"/>
                <a:cs typeface="+mn-lt"/>
              </a:rPr>
              <a:t>stationarity</a:t>
            </a:r>
            <a:r>
              <a:rPr lang="it-IT" sz="1800" dirty="0">
                <a:ea typeface="+mn-lt"/>
                <a:cs typeface="+mn-lt"/>
              </a:rPr>
              <a:t>, and </a:t>
            </a:r>
            <a:r>
              <a:rPr lang="it-IT" sz="1800" dirty="0" err="1">
                <a:ea typeface="+mn-lt"/>
                <a:cs typeface="+mn-lt"/>
              </a:rPr>
              <a:t>targeted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transformations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were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applied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where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necessary</a:t>
            </a:r>
            <a:r>
              <a:rPr lang="it-IT" sz="1800" dirty="0">
                <a:ea typeface="+mn-lt"/>
                <a:cs typeface="+mn-lt"/>
              </a:rPr>
              <a:t>.</a:t>
            </a:r>
            <a:br>
              <a:rPr lang="it-IT" sz="1800" dirty="0">
                <a:ea typeface="+mn-lt"/>
                <a:cs typeface="+mn-lt"/>
              </a:rPr>
            </a:br>
            <a:r>
              <a:rPr lang="it-IT" sz="1800" dirty="0">
                <a:ea typeface="+mn-lt"/>
                <a:cs typeface="+mn-lt"/>
              </a:rPr>
              <a:t>Cumulative </a:t>
            </a:r>
            <a:r>
              <a:rPr lang="it-IT" sz="1800" dirty="0" err="1">
                <a:ea typeface="+mn-lt"/>
                <a:cs typeface="+mn-lt"/>
              </a:rPr>
              <a:t>returns</a:t>
            </a:r>
            <a:r>
              <a:rPr lang="it-IT" sz="1800" dirty="0">
                <a:ea typeface="+mn-lt"/>
                <a:cs typeface="+mn-lt"/>
              </a:rPr>
              <a:t> and </a:t>
            </a:r>
            <a:r>
              <a:rPr lang="it-IT" sz="1800" dirty="0" err="1">
                <a:ea typeface="+mn-lt"/>
                <a:cs typeface="+mn-lt"/>
              </a:rPr>
              <a:t>rolling</a:t>
            </a:r>
            <a:r>
              <a:rPr lang="it-IT" sz="1800" dirty="0">
                <a:ea typeface="+mn-lt"/>
                <a:cs typeface="+mn-lt"/>
              </a:rPr>
              <a:t>-window </a:t>
            </a:r>
            <a:r>
              <a:rPr lang="it-IT" sz="1800" dirty="0" err="1">
                <a:ea typeface="+mn-lt"/>
                <a:cs typeface="+mn-lt"/>
              </a:rPr>
              <a:t>correlations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were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subsequently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computed</a:t>
            </a:r>
            <a:r>
              <a:rPr lang="it-IT" sz="1800" dirty="0">
                <a:ea typeface="+mn-lt"/>
                <a:cs typeface="+mn-lt"/>
              </a:rPr>
              <a:t> to </a:t>
            </a:r>
            <a:r>
              <a:rPr lang="it-IT" sz="1800" dirty="0" err="1">
                <a:ea typeface="+mn-lt"/>
                <a:cs typeface="+mn-lt"/>
              </a:rPr>
              <a:t>characterise</a:t>
            </a:r>
            <a:r>
              <a:rPr lang="it-IT" sz="1800" dirty="0">
                <a:ea typeface="+mn-lt"/>
                <a:cs typeface="+mn-lt"/>
              </a:rPr>
              <a:t> the </a:t>
            </a:r>
            <a:r>
              <a:rPr lang="it-IT" sz="1800" dirty="0" err="1">
                <a:ea typeface="+mn-lt"/>
                <a:cs typeface="+mn-lt"/>
              </a:rPr>
              <a:t>underlying</a:t>
            </a:r>
            <a:r>
              <a:rPr lang="it-IT" sz="1800" dirty="0">
                <a:ea typeface="+mn-lt"/>
                <a:cs typeface="+mn-lt"/>
              </a:rPr>
              <a:t> dynamics.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it-IT" sz="1600" dirty="0">
                <a:ea typeface="+mn-lt"/>
                <a:cs typeface="+mn-lt"/>
              </a:rPr>
            </a:br>
            <a:endParaRPr lang="it-IT" sz="1600" dirty="0"/>
          </a:p>
        </p:txBody>
      </p:sp>
      <p:pic>
        <p:nvPicPr>
          <p:cNvPr id="5" name="Immagine 4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994C555A-3A0B-C423-1A4F-A523FCBF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" y="3704371"/>
            <a:ext cx="7168607" cy="2688225"/>
          </a:xfrm>
          <a:prstGeom prst="rect">
            <a:avLst/>
          </a:prstGeom>
        </p:spPr>
      </p:pic>
      <p:pic>
        <p:nvPicPr>
          <p:cNvPr id="4" name="Immagine 3" descr="Immagine che contiene testo, schermata, numero, quadrato&#10;&#10;Il contenuto generato dall&amp;#39;IA potrebbe non essere corretto.">
            <a:extLst>
              <a:ext uri="{FF2B5EF4-FFF2-40B4-BE49-F238E27FC236}">
                <a16:creationId xmlns:a16="http://schemas.microsoft.com/office/drawing/2014/main" id="{404F1467-10BB-9BDF-AAF6-E652EB6C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21" y="870877"/>
            <a:ext cx="3454707" cy="30487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32D08D8-C53D-D241-5D3B-12A476A19AE0}"/>
              </a:ext>
            </a:extLst>
          </p:cNvPr>
          <p:cNvSpPr txBox="1"/>
          <p:nvPr/>
        </p:nvSpPr>
        <p:spPr>
          <a:xfrm>
            <a:off x="8097213" y="4129430"/>
            <a:ext cx="3454708" cy="2206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sz="1800" dirty="0" err="1">
                <a:ea typeface="+mn-lt"/>
                <a:cs typeface="+mn-lt"/>
              </a:rPr>
              <a:t>Transaction</a:t>
            </a:r>
            <a:r>
              <a:rPr lang="it-IT" sz="1800" dirty="0">
                <a:ea typeface="+mn-lt"/>
                <a:cs typeface="+mn-lt"/>
              </a:rPr>
              <a:t> costs </a:t>
            </a:r>
            <a:r>
              <a:rPr lang="it-IT" sz="1800" dirty="0" err="1">
                <a:ea typeface="+mn-lt"/>
                <a:cs typeface="+mn-lt"/>
              </a:rPr>
              <a:t>were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incorporated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into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each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rebalancing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period</a:t>
            </a:r>
            <a:r>
              <a:rPr lang="it-IT" sz="1800" dirty="0">
                <a:ea typeface="+mn-lt"/>
                <a:cs typeface="+mn-lt"/>
              </a:rPr>
              <a:t> to </a:t>
            </a:r>
            <a:r>
              <a:rPr lang="it-IT" sz="1800" dirty="0" err="1">
                <a:ea typeface="+mn-lt"/>
                <a:cs typeface="+mn-lt"/>
              </a:rPr>
              <a:t>ensure</a:t>
            </a:r>
            <a:r>
              <a:rPr lang="it-IT" sz="1800" dirty="0">
                <a:ea typeface="+mn-lt"/>
                <a:cs typeface="+mn-lt"/>
              </a:rPr>
              <a:t> </a:t>
            </a:r>
            <a:r>
              <a:rPr lang="it-IT" sz="1800" dirty="0" err="1">
                <a:ea typeface="+mn-lt"/>
                <a:cs typeface="+mn-lt"/>
              </a:rPr>
              <a:t>realistic</a:t>
            </a:r>
            <a:r>
              <a:rPr lang="it-IT" sz="1800" dirty="0">
                <a:ea typeface="+mn-lt"/>
                <a:cs typeface="+mn-lt"/>
              </a:rPr>
              <a:t> performance </a:t>
            </a:r>
            <a:r>
              <a:rPr lang="it-IT" sz="1800" dirty="0" err="1">
                <a:ea typeface="+mn-lt"/>
                <a:cs typeface="+mn-lt"/>
              </a:rPr>
              <a:t>estimates</a:t>
            </a:r>
            <a:r>
              <a:rPr lang="it-IT" sz="1800" dirty="0">
                <a:ea typeface="+mn-lt"/>
                <a:cs typeface="+mn-lt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it-IT" sz="1800" dirty="0" err="1"/>
              <a:t>Transaction</a:t>
            </a:r>
            <a:r>
              <a:rPr lang="it-IT" sz="1800" dirty="0"/>
              <a:t> cost </a:t>
            </a:r>
            <a:r>
              <a:rPr lang="it-IT" sz="1800" dirty="0" err="1"/>
              <a:t>was</a:t>
            </a:r>
            <a:r>
              <a:rPr lang="it-IT" sz="1800" dirty="0"/>
              <a:t> </a:t>
            </a:r>
            <a:r>
              <a:rPr lang="it-IT" sz="1800" dirty="0" err="1"/>
              <a:t>calculated</a:t>
            </a:r>
            <a:r>
              <a:rPr lang="it-IT" sz="1800" dirty="0"/>
              <a:t> with a </a:t>
            </a:r>
            <a:r>
              <a:rPr lang="it-IT" sz="1800" dirty="0" err="1"/>
              <a:t>fixed</a:t>
            </a:r>
            <a:r>
              <a:rPr lang="it-IT" sz="1800" dirty="0"/>
              <a:t> </a:t>
            </a:r>
            <a:r>
              <a:rPr lang="it-IT" sz="1800" dirty="0" err="1"/>
              <a:t>transaction</a:t>
            </a:r>
            <a:r>
              <a:rPr lang="it-IT" sz="1800" dirty="0"/>
              <a:t> rate of 0.05%.</a:t>
            </a:r>
          </a:p>
        </p:txBody>
      </p:sp>
    </p:spTree>
    <p:extLst>
      <p:ext uri="{BB962C8B-B14F-4D97-AF65-F5344CB8AC3E}">
        <p14:creationId xmlns:p14="http://schemas.microsoft.com/office/powerpoint/2010/main" val="2443866300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1149</Words>
  <Application>Microsoft Macintosh PowerPoint</Application>
  <PresentationFormat>Widescreen</PresentationFormat>
  <Paragraphs>123</Paragraphs>
  <Slides>20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Aptos</vt:lpstr>
      <vt:lpstr>Arial</vt:lpstr>
      <vt:lpstr>Bierstadt</vt:lpstr>
      <vt:lpstr>Grandview Display</vt:lpstr>
      <vt:lpstr>Segoe UI</vt:lpstr>
      <vt:lpstr>DashVTI</vt:lpstr>
      <vt:lpstr>THE BIG LEVY INVESTMENTS</vt:lpstr>
      <vt:lpstr>TABLE OF CONTENTS</vt:lpstr>
      <vt:lpstr>Presentazione standard di PowerPoint</vt:lpstr>
      <vt:lpstr>Presentazione standard di PowerPoint</vt:lpstr>
      <vt:lpstr>EDA</vt:lpstr>
      <vt:lpstr>RESULTS</vt:lpstr>
      <vt:lpstr>INTERPRETABILITY</vt:lpstr>
      <vt:lpstr>PORTFOLIO REPLICA</vt:lpstr>
      <vt:lpstr>EDA AND CUSTOM COST STRATEGY</vt:lpstr>
      <vt:lpstr>REPLICA PORTFOLIOS</vt:lpstr>
      <vt:lpstr>Presentazione standard di PowerPoint</vt:lpstr>
      <vt:lpstr>Presentazione standard di PowerPoint</vt:lpstr>
      <vt:lpstr>DISCRETE PORTFOLIO ALLOCATION AND TRANSACTION COST ANALYSIS</vt:lpstr>
      <vt:lpstr>ANOMALY DETECTION</vt:lpstr>
      <vt:lpstr>RESULTS </vt:lpstr>
      <vt:lpstr>RESULTS</vt:lpstr>
      <vt:lpstr>INTEGRATE ANOMALY-DETECTION SIGNALS INTO INDEX-REPLICATION 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Carola Coluccelli</dc:creator>
  <cp:lastModifiedBy>Carola Coluccelli</cp:lastModifiedBy>
  <cp:revision>1</cp:revision>
  <dcterms:created xsi:type="dcterms:W3CDTF">2025-06-02T10:42:58Z</dcterms:created>
  <dcterms:modified xsi:type="dcterms:W3CDTF">2025-06-02T13:00:45Z</dcterms:modified>
</cp:coreProperties>
</file>